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256" r:id="rId2"/>
    <p:sldId id="257" r:id="rId3"/>
    <p:sldId id="310" r:id="rId4"/>
    <p:sldId id="311" r:id="rId5"/>
    <p:sldId id="312" r:id="rId6"/>
    <p:sldId id="313" r:id="rId7"/>
    <p:sldId id="314" r:id="rId8"/>
    <p:sldId id="315" r:id="rId9"/>
    <p:sldId id="260" r:id="rId10"/>
    <p:sldId id="295" r:id="rId11"/>
    <p:sldId id="261" r:id="rId12"/>
    <p:sldId id="262" r:id="rId13"/>
    <p:sldId id="263" r:id="rId14"/>
    <p:sldId id="264" r:id="rId15"/>
    <p:sldId id="265" r:id="rId16"/>
    <p:sldId id="298" r:id="rId17"/>
    <p:sldId id="299" r:id="rId18"/>
    <p:sldId id="277" r:id="rId19"/>
    <p:sldId id="308" r:id="rId20"/>
    <p:sldId id="278" r:id="rId21"/>
    <p:sldId id="316" r:id="rId22"/>
    <p:sldId id="279" r:id="rId23"/>
    <p:sldId id="280" r:id="rId24"/>
    <p:sldId id="269" r:id="rId25"/>
    <p:sldId id="285" r:id="rId26"/>
    <p:sldId id="309" r:id="rId27"/>
    <p:sldId id="297" r:id="rId28"/>
    <p:sldId id="307" r:id="rId29"/>
    <p:sldId id="300" r:id="rId30"/>
    <p:sldId id="319" r:id="rId31"/>
    <p:sldId id="317" r:id="rId32"/>
  </p:sldIdLst>
  <p:sldSz cx="9144000" cy="6858000" type="screen4x3"/>
  <p:notesSz cx="6858000" cy="9945688"/>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B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cat>
            <c:strRef>
              <c:f>Blad1!$C$3:$C$7</c:f>
              <c:strCache>
                <c:ptCount val="5"/>
                <c:pt idx="0">
                  <c:v>Fastighetskostnader</c:v>
                </c:pt>
                <c:pt idx="1">
                  <c:v>Övriga externa kostnader</c:v>
                </c:pt>
                <c:pt idx="2">
                  <c:v>Personalkostnader</c:v>
                </c:pt>
                <c:pt idx="3">
                  <c:v>Avskrivningar</c:v>
                </c:pt>
                <c:pt idx="4">
                  <c:v>Räntekostnader</c:v>
                </c:pt>
              </c:strCache>
            </c:strRef>
          </c:cat>
          <c:val>
            <c:numRef>
              <c:f>Blad1!$D$3:$D$7</c:f>
              <c:numCache>
                <c:formatCode>General</c:formatCode>
                <c:ptCount val="5"/>
                <c:pt idx="0">
                  <c:v>1051</c:v>
                </c:pt>
                <c:pt idx="1">
                  <c:v>195</c:v>
                </c:pt>
                <c:pt idx="2">
                  <c:v>105</c:v>
                </c:pt>
                <c:pt idx="3">
                  <c:v>1250</c:v>
                </c:pt>
                <c:pt idx="4">
                  <c:v>438</c:v>
                </c:pt>
              </c:numCache>
            </c:numRef>
          </c:val>
        </c:ser>
        <c:dLbls>
          <c:showLegendKey val="0"/>
          <c:showVal val="0"/>
          <c:showCatName val="0"/>
          <c:showSerName val="0"/>
          <c:showPercent val="0"/>
          <c:showBubbleSize val="0"/>
          <c:showLeaderLines val="1"/>
        </c:dLbls>
        <c:firstSliceAng val="0"/>
      </c:pieChart>
    </c:plotArea>
    <c:legend>
      <c:legendPos val="r"/>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p:cNvSpPr>
            <a:spLocks noGrp="1"/>
          </p:cNvSpPr>
          <p:nvPr>
            <p:ph type="dt" sz="quarter" idx="1"/>
          </p:nvPr>
        </p:nvSpPr>
        <p:spPr>
          <a:xfrm>
            <a:off x="3884613" y="0"/>
            <a:ext cx="2971800" cy="497284"/>
          </a:xfrm>
          <a:prstGeom prst="rect">
            <a:avLst/>
          </a:prstGeom>
        </p:spPr>
        <p:txBody>
          <a:bodyPr vert="horz" lIns="91440" tIns="45720" rIns="91440" bIns="45720" rtlCol="0"/>
          <a:lstStyle>
            <a:lvl1pPr algn="r">
              <a:defRPr sz="1200"/>
            </a:lvl1pPr>
          </a:lstStyle>
          <a:p>
            <a:fld id="{A9059423-05CC-1C4F-B089-7924DE66C2BA}" type="datetimeFigureOut">
              <a:rPr lang="sv-SE" smtClean="0"/>
              <a:t>2017-05-15</a:t>
            </a:fld>
            <a:endParaRPr lang="sv-SE" dirty="0"/>
          </a:p>
        </p:txBody>
      </p:sp>
      <p:sp>
        <p:nvSpPr>
          <p:cNvPr id="4" name="Platshållare för sidfot 3"/>
          <p:cNvSpPr>
            <a:spLocks noGrp="1"/>
          </p:cNvSpPr>
          <p:nvPr>
            <p:ph type="ftr" sz="quarter" idx="2"/>
          </p:nvPr>
        </p:nvSpPr>
        <p:spPr>
          <a:xfrm>
            <a:off x="0" y="9446678"/>
            <a:ext cx="2971800" cy="497284"/>
          </a:xfrm>
          <a:prstGeom prst="rect">
            <a:avLst/>
          </a:prstGeom>
        </p:spPr>
        <p:txBody>
          <a:bodyPr vert="horz" lIns="91440" tIns="45720" rIns="91440" bIns="45720" rtlCol="0" anchor="b"/>
          <a:lstStyle>
            <a:lvl1pPr algn="l">
              <a:defRPr sz="1200"/>
            </a:lvl1pPr>
          </a:lstStyle>
          <a:p>
            <a:endParaRPr lang="sv-SE" dirty="0"/>
          </a:p>
        </p:txBody>
      </p:sp>
      <p:sp>
        <p:nvSpPr>
          <p:cNvPr id="5" name="Platshållare för bildnummer 4"/>
          <p:cNvSpPr>
            <a:spLocks noGrp="1"/>
          </p:cNvSpPr>
          <p:nvPr>
            <p:ph type="sldNum" sz="quarter" idx="3"/>
          </p:nvPr>
        </p:nvSpPr>
        <p:spPr>
          <a:xfrm>
            <a:off x="3884613" y="9446678"/>
            <a:ext cx="2971800" cy="497284"/>
          </a:xfrm>
          <a:prstGeom prst="rect">
            <a:avLst/>
          </a:prstGeom>
        </p:spPr>
        <p:txBody>
          <a:bodyPr vert="horz" lIns="91440" tIns="45720" rIns="91440" bIns="45720" rtlCol="0" anchor="b"/>
          <a:lstStyle>
            <a:lvl1pPr algn="r">
              <a:defRPr sz="1200"/>
            </a:lvl1pPr>
          </a:lstStyle>
          <a:p>
            <a:fld id="{0803854F-70CF-2942-8C21-22814746859A}" type="slidenum">
              <a:rPr lang="sv-SE" smtClean="0"/>
              <a:t>‹#›</a:t>
            </a:fld>
            <a:endParaRPr lang="sv-SE" dirty="0"/>
          </a:p>
        </p:txBody>
      </p:sp>
    </p:spTree>
    <p:extLst>
      <p:ext uri="{BB962C8B-B14F-4D97-AF65-F5344CB8AC3E}">
        <p14:creationId xmlns:p14="http://schemas.microsoft.com/office/powerpoint/2010/main" val="36538877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p:cNvSpPr>
            <a:spLocks noGrp="1"/>
          </p:cNvSpPr>
          <p:nvPr>
            <p:ph type="dt" idx="1"/>
          </p:nvPr>
        </p:nvSpPr>
        <p:spPr>
          <a:xfrm>
            <a:off x="3884613" y="0"/>
            <a:ext cx="2971800" cy="497284"/>
          </a:xfrm>
          <a:prstGeom prst="rect">
            <a:avLst/>
          </a:prstGeom>
        </p:spPr>
        <p:txBody>
          <a:bodyPr vert="horz" lIns="91440" tIns="45720" rIns="91440" bIns="45720" rtlCol="0"/>
          <a:lstStyle>
            <a:lvl1pPr algn="r">
              <a:defRPr sz="1200"/>
            </a:lvl1pPr>
          </a:lstStyle>
          <a:p>
            <a:fld id="{5E9E6AFA-C2C5-4B4D-B913-14736BEFAD40}" type="datetimeFigureOut">
              <a:rPr lang="sv-SE" smtClean="0"/>
              <a:t>2017-05-15</a:t>
            </a:fld>
            <a:endParaRPr lang="sv-SE" dirty="0"/>
          </a:p>
        </p:txBody>
      </p:sp>
      <p:sp>
        <p:nvSpPr>
          <p:cNvPr id="4" name="Platshållare för bildobjekt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endParaRPr lang="sv-SE" dirty="0"/>
          </a:p>
        </p:txBody>
      </p:sp>
      <p:sp>
        <p:nvSpPr>
          <p:cNvPr id="5" name="Platshållare för anteckningar 4"/>
          <p:cNvSpPr>
            <a:spLocks noGrp="1"/>
          </p:cNvSpPr>
          <p:nvPr>
            <p:ph type="body" sz="quarter" idx="3"/>
          </p:nvPr>
        </p:nvSpPr>
        <p:spPr>
          <a:xfrm>
            <a:off x="685800" y="4724202"/>
            <a:ext cx="5486400" cy="447556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a:defRPr sz="1200"/>
            </a:lvl1pPr>
          </a:lstStyle>
          <a:p>
            <a:endParaRPr lang="sv-SE" dirty="0"/>
          </a:p>
        </p:txBody>
      </p:sp>
      <p:sp>
        <p:nvSpPr>
          <p:cNvPr id="7" name="Platshållare för bildnummer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a:defRPr sz="1200"/>
            </a:lvl1pPr>
          </a:lstStyle>
          <a:p>
            <a:fld id="{A3B6531C-75CF-6140-8C7F-6694A1981530}" type="slidenum">
              <a:rPr lang="sv-SE" smtClean="0"/>
              <a:t>‹#›</a:t>
            </a:fld>
            <a:endParaRPr lang="sv-SE" dirty="0"/>
          </a:p>
        </p:txBody>
      </p:sp>
    </p:spTree>
    <p:extLst>
      <p:ext uri="{BB962C8B-B14F-4D97-AF65-F5344CB8AC3E}">
        <p14:creationId xmlns:p14="http://schemas.microsoft.com/office/powerpoint/2010/main" val="23022735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smtClean="0"/>
              <a:t>NYTTJANDERÄTT </a:t>
            </a:r>
            <a:r>
              <a:rPr lang="mr-IN" baseline="0" dirty="0" smtClean="0"/>
              <a:t>–</a:t>
            </a:r>
            <a:r>
              <a:rPr lang="sv-SE" baseline="0" dirty="0" smtClean="0"/>
              <a:t> du har alltså rätt att nyttja lägenheten för boende. Du äger alltså inte din lägenhet utan rätten att nyttja densamme. Den ekonomiska föreningen, BFR Trädgården, äger fastigheterna.</a:t>
            </a:r>
            <a:endParaRPr lang="sv-SE" dirty="0"/>
          </a:p>
        </p:txBody>
      </p:sp>
      <p:sp>
        <p:nvSpPr>
          <p:cNvPr id="4" name="Platshållare för bildnummer 3"/>
          <p:cNvSpPr>
            <a:spLocks noGrp="1"/>
          </p:cNvSpPr>
          <p:nvPr>
            <p:ph type="sldNum" sz="quarter" idx="10"/>
          </p:nvPr>
        </p:nvSpPr>
        <p:spPr/>
        <p:txBody>
          <a:bodyPr/>
          <a:lstStyle/>
          <a:p>
            <a:fld id="{B786D213-AEB3-A041-BA3E-F203589E505F}" type="slidenum">
              <a:rPr lang="sv-SE" smtClean="0"/>
              <a:t>4</a:t>
            </a:fld>
            <a:endParaRPr lang="sv-SE"/>
          </a:p>
        </p:txBody>
      </p:sp>
    </p:spTree>
    <p:extLst>
      <p:ext uri="{BB962C8B-B14F-4D97-AF65-F5344CB8AC3E}">
        <p14:creationId xmlns:p14="http://schemas.microsoft.com/office/powerpoint/2010/main" val="1582549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dirty="0" smtClean="0"/>
              <a:t>golvbrunnar; svagströmsanläggningar; målning av vattenfyllda radiatorer och stamledningar; elledningar från lägenhetens </a:t>
            </a:r>
            <a:r>
              <a:rPr lang="sv-SE" dirty="0" err="1" smtClean="0"/>
              <a:t>elcentral</a:t>
            </a:r>
            <a:r>
              <a:rPr lang="sv-SE" dirty="0" smtClean="0"/>
              <a:t> och till elsystemet hörande utrustning inkl. </a:t>
            </a:r>
            <a:r>
              <a:rPr lang="sv-SE" dirty="0" err="1" smtClean="0"/>
              <a:t>elcentralen</a:t>
            </a:r>
            <a:r>
              <a:rPr lang="sv-SE" dirty="0" smtClean="0"/>
              <a:t>; ventilationsanordningar; dörrar; glas och bågar i fönster; dock ej målning av yttersidorna av dörrar och fönster. </a:t>
            </a:r>
            <a:r>
              <a:rPr lang="sv-SE" b="1" dirty="0" smtClean="0"/>
              <a:t>Föreningen ansvarar</a:t>
            </a:r>
            <a:r>
              <a:rPr lang="sv-SE" b="1" baseline="0" dirty="0" smtClean="0"/>
              <a:t> för elementen.</a:t>
            </a:r>
            <a:endParaRPr lang="sv-SE" b="1"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sv-SE" dirty="0" smtClean="0"/>
          </a:p>
          <a:p>
            <a:r>
              <a:rPr lang="sv-SE" dirty="0" smtClean="0"/>
              <a:t>Bostadsrättshavaren är skyldig att när han använder lägenheten och andra delar av fastigheten iaktta allt som fordras för att bevara </a:t>
            </a:r>
            <a:r>
              <a:rPr lang="sv-SE" b="1" dirty="0" smtClean="0"/>
              <a:t>sundhet, ordning och skick </a:t>
            </a:r>
            <a:r>
              <a:rPr lang="sv-SE" dirty="0" smtClean="0"/>
              <a:t>inom fastigheten och rätta sig efter de särskilda regler som föreningen meddelar i överensstämmelse med ortens sed. </a:t>
            </a:r>
            <a:r>
              <a:rPr lang="sv-SE" b="1" dirty="0" smtClean="0"/>
              <a:t>Bostadsrättshavaren</a:t>
            </a:r>
            <a:r>
              <a:rPr lang="sv-SE" dirty="0" smtClean="0"/>
              <a:t> skall hålla noggrann tillsyn över att detta också iakttas av den som hör till hans hushåll eller gästar honom eller av någon annan som han inrymt i lägenheten eller som där utför arbete för hans räkning.</a:t>
            </a:r>
          </a:p>
          <a:p>
            <a:r>
              <a:rPr lang="sv-SE" dirty="0" smtClean="0"/>
              <a:t>Föremål som enligt vad bostadsrättshavaren vet är eller med skäl kan misstänkas vara behäftat med ohyra får inte föras in i lägenheten.</a:t>
            </a:r>
          </a:p>
          <a:p>
            <a:endParaRPr lang="sv-SE"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sv-SE" dirty="0" smtClean="0"/>
              <a:t>Bostadsrättshavaren får företa förändringar i lägenheten. Väsentlig förändring får dock företas endast efter tillstånd av styrelsen och under förutsättning att förändringen inte medför men för föreningen eller annan medlem.</a:t>
            </a:r>
          </a:p>
          <a:p>
            <a:endParaRPr lang="sv-SE"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sv-SE" dirty="0" smtClean="0"/>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B786D213-AEB3-A041-BA3E-F203589E505F}" type="slidenum">
              <a:rPr lang="sv-SE" smtClean="0"/>
              <a:t>5</a:t>
            </a:fld>
            <a:endParaRPr lang="sv-SE"/>
          </a:p>
        </p:txBody>
      </p:sp>
    </p:spTree>
    <p:extLst>
      <p:ext uri="{BB962C8B-B14F-4D97-AF65-F5344CB8AC3E}">
        <p14:creationId xmlns:p14="http://schemas.microsoft.com/office/powerpoint/2010/main" val="571444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Föreningens ansvar:</a:t>
            </a:r>
          </a:p>
          <a:p>
            <a:r>
              <a:rPr lang="sv-SE" dirty="0" smtClean="0"/>
              <a:t>Årsavgift/”hyra”</a:t>
            </a:r>
          </a:p>
          <a:p>
            <a:r>
              <a:rPr lang="sv-SE" dirty="0" smtClean="0"/>
              <a:t>Yttre underhåll </a:t>
            </a:r>
            <a:r>
              <a:rPr lang="mr-IN" dirty="0" smtClean="0"/>
              <a:t>–</a:t>
            </a:r>
            <a:r>
              <a:rPr lang="sv-SE" dirty="0" smtClean="0"/>
              <a:t> hus och mark</a:t>
            </a:r>
          </a:p>
          <a:p>
            <a:r>
              <a:rPr lang="sv-SE" dirty="0" smtClean="0"/>
              <a:t>VA- och </a:t>
            </a:r>
            <a:r>
              <a:rPr lang="sv-SE" dirty="0" err="1" smtClean="0"/>
              <a:t>elstammar</a:t>
            </a:r>
            <a:endParaRPr lang="sv-SE" dirty="0" smtClean="0"/>
          </a:p>
          <a:p>
            <a:r>
              <a:rPr lang="sv-SE" dirty="0" smtClean="0"/>
              <a:t>Andrahandsuthyrning </a:t>
            </a:r>
            <a:r>
              <a:rPr lang="mr-IN" dirty="0" smtClean="0"/>
              <a:t>–</a:t>
            </a:r>
            <a:r>
              <a:rPr lang="sv-SE" dirty="0" smtClean="0"/>
              <a:t> efter tillstånd från styrelsen, avgift, Hyresnämnden</a:t>
            </a:r>
          </a:p>
          <a:p>
            <a:r>
              <a:rPr lang="sv-SE" dirty="0" smtClean="0"/>
              <a:t>Avtal mm Tv, internet</a:t>
            </a:r>
            <a:endParaRPr lang="sv-SE" dirty="0"/>
          </a:p>
        </p:txBody>
      </p:sp>
      <p:sp>
        <p:nvSpPr>
          <p:cNvPr id="4" name="Platshållare för bildnummer 3"/>
          <p:cNvSpPr>
            <a:spLocks noGrp="1"/>
          </p:cNvSpPr>
          <p:nvPr>
            <p:ph type="sldNum" sz="quarter" idx="10"/>
          </p:nvPr>
        </p:nvSpPr>
        <p:spPr/>
        <p:txBody>
          <a:bodyPr/>
          <a:lstStyle/>
          <a:p>
            <a:fld id="{B786D213-AEB3-A041-BA3E-F203589E505F}" type="slidenum">
              <a:rPr lang="sv-SE" smtClean="0"/>
              <a:t>6</a:t>
            </a:fld>
            <a:endParaRPr lang="sv-SE"/>
          </a:p>
        </p:txBody>
      </p:sp>
    </p:spTree>
    <p:extLst>
      <p:ext uri="{BB962C8B-B14F-4D97-AF65-F5344CB8AC3E}">
        <p14:creationId xmlns:p14="http://schemas.microsoft.com/office/powerpoint/2010/main" val="2590902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A3B6531C-75CF-6140-8C7F-6694A1981530}" type="slidenum">
              <a:rPr lang="sv-SE" smtClean="0"/>
              <a:t>11</a:t>
            </a:fld>
            <a:endParaRPr lang="sv-SE" dirty="0"/>
          </a:p>
        </p:txBody>
      </p:sp>
    </p:spTree>
    <p:extLst>
      <p:ext uri="{BB962C8B-B14F-4D97-AF65-F5344CB8AC3E}">
        <p14:creationId xmlns:p14="http://schemas.microsoft.com/office/powerpoint/2010/main" val="1066216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A3B6531C-75CF-6140-8C7F-6694A1981530}" type="slidenum">
              <a:rPr lang="sv-SE" smtClean="0"/>
              <a:t>29</a:t>
            </a:fld>
            <a:endParaRPr lang="sv-SE" dirty="0"/>
          </a:p>
        </p:txBody>
      </p:sp>
    </p:spTree>
    <p:extLst>
      <p:ext uri="{BB962C8B-B14F-4D97-AF65-F5344CB8AC3E}">
        <p14:creationId xmlns:p14="http://schemas.microsoft.com/office/powerpoint/2010/main" val="3760040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72BFD2D9-FA1B-7F47-BE75-0C488CC0ADA1}" type="datetime1">
              <a:rPr lang="sv-SE" smtClean="0"/>
              <a:t>2017-05-15</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F89B3F1-5101-C448-BDD8-E136015A573A}" type="slidenum">
              <a:rPr lang="sv-SE" smtClean="0"/>
              <a:t>‹#›</a:t>
            </a:fld>
            <a:endParaRPr lang="sv-SE" dirty="0"/>
          </a:p>
        </p:txBody>
      </p:sp>
    </p:spTree>
    <p:extLst>
      <p:ext uri="{BB962C8B-B14F-4D97-AF65-F5344CB8AC3E}">
        <p14:creationId xmlns:p14="http://schemas.microsoft.com/office/powerpoint/2010/main" val="290573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661B4EC3-61ED-E844-AF45-506BADB4072C}" type="datetime1">
              <a:rPr lang="sv-SE" smtClean="0"/>
              <a:t>2017-05-15</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F89B3F1-5101-C448-BDD8-E136015A573A}" type="slidenum">
              <a:rPr lang="sv-SE" smtClean="0"/>
              <a:t>‹#›</a:t>
            </a:fld>
            <a:endParaRPr lang="sv-SE" dirty="0"/>
          </a:p>
        </p:txBody>
      </p:sp>
    </p:spTree>
    <p:extLst>
      <p:ext uri="{BB962C8B-B14F-4D97-AF65-F5344CB8AC3E}">
        <p14:creationId xmlns:p14="http://schemas.microsoft.com/office/powerpoint/2010/main" val="4115438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B9392876-F8BF-1A46-847E-DF088C4A9D72}" type="datetime1">
              <a:rPr lang="sv-SE" smtClean="0"/>
              <a:t>2017-05-15</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F89B3F1-5101-C448-BDD8-E136015A573A}" type="slidenum">
              <a:rPr lang="sv-SE" smtClean="0"/>
              <a:t>‹#›</a:t>
            </a:fld>
            <a:endParaRPr lang="sv-SE" dirty="0"/>
          </a:p>
        </p:txBody>
      </p:sp>
    </p:spTree>
    <p:extLst>
      <p:ext uri="{BB962C8B-B14F-4D97-AF65-F5344CB8AC3E}">
        <p14:creationId xmlns:p14="http://schemas.microsoft.com/office/powerpoint/2010/main" val="1455427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6B85E41A-74DA-5E41-ACD2-07B074BC2337}" type="datetime1">
              <a:rPr lang="sv-SE" smtClean="0"/>
              <a:t>2017-05-15</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F89B3F1-5101-C448-BDD8-E136015A573A}" type="slidenum">
              <a:rPr lang="sv-SE" smtClean="0"/>
              <a:t>‹#›</a:t>
            </a:fld>
            <a:endParaRPr lang="sv-SE" dirty="0"/>
          </a:p>
        </p:txBody>
      </p:sp>
      <p:pic>
        <p:nvPicPr>
          <p:cNvPr id="7" name="Bildobjekt 6" descr="Brf Trädgården.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6318942"/>
            <a:ext cx="3081827" cy="402533"/>
          </a:xfrm>
          <a:prstGeom prst="rect">
            <a:avLst/>
          </a:prstGeom>
        </p:spPr>
      </p:pic>
    </p:spTree>
    <p:extLst>
      <p:ext uri="{BB962C8B-B14F-4D97-AF65-F5344CB8AC3E}">
        <p14:creationId xmlns:p14="http://schemas.microsoft.com/office/powerpoint/2010/main" val="1718239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AC3E2421-834F-744F-B4FC-F9552DF48F61}" type="datetime1">
              <a:rPr lang="sv-SE" smtClean="0"/>
              <a:t>2017-05-15</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F89B3F1-5101-C448-BDD8-E136015A573A}" type="slidenum">
              <a:rPr lang="sv-SE" smtClean="0"/>
              <a:t>‹#›</a:t>
            </a:fld>
            <a:endParaRPr lang="sv-SE" dirty="0"/>
          </a:p>
        </p:txBody>
      </p:sp>
    </p:spTree>
    <p:extLst>
      <p:ext uri="{BB962C8B-B14F-4D97-AF65-F5344CB8AC3E}">
        <p14:creationId xmlns:p14="http://schemas.microsoft.com/office/powerpoint/2010/main" val="1690417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D3A40B26-56ED-BE4B-81E9-55BDCE9093F3}" type="datetime1">
              <a:rPr lang="sv-SE" smtClean="0"/>
              <a:t>2017-05-15</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F89B3F1-5101-C448-BDD8-E136015A573A}" type="slidenum">
              <a:rPr lang="sv-SE" smtClean="0"/>
              <a:t>‹#›</a:t>
            </a:fld>
            <a:endParaRPr lang="sv-SE" dirty="0"/>
          </a:p>
        </p:txBody>
      </p:sp>
    </p:spTree>
    <p:extLst>
      <p:ext uri="{BB962C8B-B14F-4D97-AF65-F5344CB8AC3E}">
        <p14:creationId xmlns:p14="http://schemas.microsoft.com/office/powerpoint/2010/main" val="3050130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081B6701-B4A6-264D-B4AF-A5DB0906A613}" type="datetime1">
              <a:rPr lang="sv-SE" smtClean="0"/>
              <a:t>2017-05-15</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F89B3F1-5101-C448-BDD8-E136015A573A}" type="slidenum">
              <a:rPr lang="sv-SE" smtClean="0"/>
              <a:t>‹#›</a:t>
            </a:fld>
            <a:endParaRPr lang="sv-SE" dirty="0"/>
          </a:p>
        </p:txBody>
      </p:sp>
    </p:spTree>
    <p:extLst>
      <p:ext uri="{BB962C8B-B14F-4D97-AF65-F5344CB8AC3E}">
        <p14:creationId xmlns:p14="http://schemas.microsoft.com/office/powerpoint/2010/main" val="2420552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3E04992B-F171-4542-817D-20FAAF821B79}" type="datetime1">
              <a:rPr lang="sv-SE" smtClean="0"/>
              <a:t>2017-05-15</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F89B3F1-5101-C448-BDD8-E136015A573A}" type="slidenum">
              <a:rPr lang="sv-SE" smtClean="0"/>
              <a:t>‹#›</a:t>
            </a:fld>
            <a:endParaRPr lang="sv-SE" dirty="0"/>
          </a:p>
        </p:txBody>
      </p:sp>
    </p:spTree>
    <p:extLst>
      <p:ext uri="{BB962C8B-B14F-4D97-AF65-F5344CB8AC3E}">
        <p14:creationId xmlns:p14="http://schemas.microsoft.com/office/powerpoint/2010/main" val="2037920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2AEB6EE-F662-854D-8483-D5317DB62EE3}" type="datetime1">
              <a:rPr lang="sv-SE" smtClean="0"/>
              <a:t>2017-05-15</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F89B3F1-5101-C448-BDD8-E136015A573A}" type="slidenum">
              <a:rPr lang="sv-SE" smtClean="0"/>
              <a:t>‹#›</a:t>
            </a:fld>
            <a:endParaRPr lang="sv-SE" dirty="0"/>
          </a:p>
        </p:txBody>
      </p:sp>
    </p:spTree>
    <p:extLst>
      <p:ext uri="{BB962C8B-B14F-4D97-AF65-F5344CB8AC3E}">
        <p14:creationId xmlns:p14="http://schemas.microsoft.com/office/powerpoint/2010/main" val="3120694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035F97BB-CFE1-3D4B-A8D3-2D3DBFF9FFC3}" type="datetime1">
              <a:rPr lang="sv-SE" smtClean="0"/>
              <a:t>2017-05-15</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F89B3F1-5101-C448-BDD8-E136015A573A}" type="slidenum">
              <a:rPr lang="sv-SE" smtClean="0"/>
              <a:t>‹#›</a:t>
            </a:fld>
            <a:endParaRPr lang="sv-SE" dirty="0"/>
          </a:p>
        </p:txBody>
      </p:sp>
    </p:spTree>
    <p:extLst>
      <p:ext uri="{BB962C8B-B14F-4D97-AF65-F5344CB8AC3E}">
        <p14:creationId xmlns:p14="http://schemas.microsoft.com/office/powerpoint/2010/main" val="219833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dirty="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D5510193-D76F-9946-846B-E04ECA494A36}" type="datetime1">
              <a:rPr lang="sv-SE" smtClean="0"/>
              <a:t>2017-05-15</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F89B3F1-5101-C448-BDD8-E136015A573A}" type="slidenum">
              <a:rPr lang="sv-SE" smtClean="0"/>
              <a:t>‹#›</a:t>
            </a:fld>
            <a:endParaRPr lang="sv-SE" dirty="0"/>
          </a:p>
        </p:txBody>
      </p:sp>
    </p:spTree>
    <p:extLst>
      <p:ext uri="{BB962C8B-B14F-4D97-AF65-F5344CB8AC3E}">
        <p14:creationId xmlns:p14="http://schemas.microsoft.com/office/powerpoint/2010/main" val="3031512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FBBC5B-FAD9-5849-8EB3-B39D337EF588}" type="datetime1">
              <a:rPr lang="sv-SE" smtClean="0"/>
              <a:t>2017-05-15</a:t>
            </a:fld>
            <a:endParaRPr lang="sv-SE" dirty="0"/>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dirty="0"/>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sv-SE" dirty="0"/>
          </a:p>
        </p:txBody>
      </p:sp>
    </p:spTree>
    <p:extLst>
      <p:ext uri="{BB962C8B-B14F-4D97-AF65-F5344CB8AC3E}">
        <p14:creationId xmlns:p14="http://schemas.microsoft.com/office/powerpoint/2010/main" val="1026636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0.emf"/><Relationship Id="rId4" Type="http://schemas.openxmlformats.org/officeDocument/2006/relationships/package" Target="../embeddings/Microsoft_Word_Document1.docx"/></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bostadsratterna.se/" TargetMode="External"/><Relationship Id="rId2" Type="http://schemas.openxmlformats.org/officeDocument/2006/relationships/hyperlink" Target="http://www.brftradgarden.nu/stadgar/" TargetMode="Externa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p:cNvSpPr txBox="1">
            <a:spLocks/>
          </p:cNvSpPr>
          <p:nvPr/>
        </p:nvSpPr>
        <p:spPr>
          <a:xfrm>
            <a:off x="0" y="1608298"/>
            <a:ext cx="9144000" cy="214348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v-SE" b="1" i="1" dirty="0" smtClean="0">
                <a:solidFill>
                  <a:srgbClr val="FF0000"/>
                </a:solidFill>
                <a:latin typeface="Century Gothic"/>
                <a:cs typeface="Century Gothic"/>
              </a:rPr>
              <a:t>Välkommen till årsstämman</a:t>
            </a:r>
          </a:p>
          <a:p>
            <a:endParaRPr lang="sv-SE" sz="1400" i="1" dirty="0">
              <a:latin typeface="Century Gothic"/>
              <a:cs typeface="Century Gothic"/>
            </a:endParaRPr>
          </a:p>
          <a:p>
            <a:r>
              <a:rPr lang="sv-SE" sz="3200" b="1" i="1" dirty="0" smtClean="0">
                <a:solidFill>
                  <a:schemeClr val="accent1"/>
                </a:solidFill>
                <a:latin typeface="Century Gothic"/>
                <a:cs typeface="Century Gothic"/>
              </a:rPr>
              <a:t>15 maj 2017</a:t>
            </a:r>
          </a:p>
        </p:txBody>
      </p:sp>
      <p:sp>
        <p:nvSpPr>
          <p:cNvPr id="5" name="Underrubrik 2"/>
          <p:cNvSpPr txBox="1">
            <a:spLocks/>
          </p:cNvSpPr>
          <p:nvPr/>
        </p:nvSpPr>
        <p:spPr>
          <a:xfrm>
            <a:off x="349250" y="3562067"/>
            <a:ext cx="8477250" cy="290697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sv-SE" i="1" dirty="0" smtClean="0">
                <a:solidFill>
                  <a:schemeClr val="tx1"/>
                </a:solidFill>
              </a:rPr>
              <a:t>”I Brf Trädgården skall våra medlemmar, såväl gammal som ung, trivas och känna gemenskap. Det skall vara en öppen och välskött förening med god ekonomi, fräscha lägenheter och trivsamma välvårdade yttre miljöer.</a:t>
            </a:r>
          </a:p>
          <a:p>
            <a:r>
              <a:rPr lang="sv-SE" sz="1800" i="1" dirty="0" smtClean="0">
                <a:solidFill>
                  <a:schemeClr val="tx1"/>
                </a:solidFill>
              </a:rPr>
              <a:t>Styrelsens vision för Brf Trädgården i Hässelby</a:t>
            </a:r>
          </a:p>
          <a:p>
            <a:endParaRPr lang="sv-SE" dirty="0"/>
          </a:p>
        </p:txBody>
      </p:sp>
      <p:pic>
        <p:nvPicPr>
          <p:cNvPr id="6" name="Bildobjekt 5" descr="Brf Trädgårde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9250" y="319587"/>
            <a:ext cx="8477250" cy="1107257"/>
          </a:xfrm>
          <a:prstGeom prst="rect">
            <a:avLst/>
          </a:prstGeom>
        </p:spPr>
      </p:pic>
      <p:sp>
        <p:nvSpPr>
          <p:cNvPr id="9" name="Platshållare för bildnummer 8"/>
          <p:cNvSpPr>
            <a:spLocks noGrp="1"/>
          </p:cNvSpPr>
          <p:nvPr>
            <p:ph type="sldNum" sz="quarter" idx="12"/>
          </p:nvPr>
        </p:nvSpPr>
        <p:spPr/>
        <p:txBody>
          <a:bodyPr/>
          <a:lstStyle/>
          <a:p>
            <a:fld id="{2F89B3F1-5101-C448-BDD8-E136015A573A}" type="slidenum">
              <a:rPr lang="sv-SE" smtClean="0"/>
              <a:t>1</a:t>
            </a:fld>
            <a:endParaRPr lang="sv-SE" dirty="0"/>
          </a:p>
        </p:txBody>
      </p:sp>
    </p:spTree>
    <p:extLst>
      <p:ext uri="{BB962C8B-B14F-4D97-AF65-F5344CB8AC3E}">
        <p14:creationId xmlns:p14="http://schemas.microsoft.com/office/powerpoint/2010/main" val="12823694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67544" y="477672"/>
            <a:ext cx="8229600" cy="1160059"/>
          </a:xfrm>
        </p:spPr>
        <p:txBody>
          <a:bodyPr>
            <a:normAutofit/>
          </a:bodyPr>
          <a:lstStyle/>
          <a:p>
            <a:r>
              <a:rPr lang="sv-SE" sz="5400" b="1" dirty="0"/>
              <a:t>Ekonomisk strategi</a:t>
            </a:r>
          </a:p>
        </p:txBody>
      </p:sp>
      <p:sp>
        <p:nvSpPr>
          <p:cNvPr id="3" name="Platshållare för innehåll 2"/>
          <p:cNvSpPr>
            <a:spLocks noGrp="1"/>
          </p:cNvSpPr>
          <p:nvPr>
            <p:ph idx="1"/>
          </p:nvPr>
        </p:nvSpPr>
        <p:spPr>
          <a:xfrm>
            <a:off x="611560" y="1637732"/>
            <a:ext cx="8075240" cy="4488432"/>
          </a:xfrm>
        </p:spPr>
        <p:txBody>
          <a:bodyPr>
            <a:normAutofit/>
          </a:bodyPr>
          <a:lstStyle/>
          <a:p>
            <a:pPr marL="0" indent="0">
              <a:buNone/>
            </a:pPr>
            <a:r>
              <a:rPr lang="sv-SE" dirty="0" smtClean="0"/>
              <a:t>Styrelsen har enats om en långsiktig ekonomisk strategi med fokus på följande:</a:t>
            </a:r>
          </a:p>
          <a:p>
            <a:pPr marL="914400" lvl="1" indent="-457200">
              <a:buFont typeface="+mj-lt"/>
              <a:buAutoNum type="arabicPeriod"/>
            </a:pPr>
            <a:r>
              <a:rPr lang="sv-SE" sz="2400" dirty="0" smtClean="0"/>
              <a:t>Rörliga lån - </a:t>
            </a:r>
            <a:r>
              <a:rPr lang="sv-SE" sz="2400" dirty="0"/>
              <a:t>L</a:t>
            </a:r>
            <a:r>
              <a:rPr lang="sv-SE" sz="2400" dirty="0" smtClean="0"/>
              <a:t>ägre kostnader och valfrihet</a:t>
            </a:r>
          </a:p>
          <a:p>
            <a:pPr marL="914400" lvl="1" indent="-457200">
              <a:buFont typeface="+mj-lt"/>
              <a:buAutoNum type="arabicPeriod"/>
            </a:pPr>
            <a:r>
              <a:rPr lang="sv-SE" sz="2400" dirty="0" smtClean="0"/>
              <a:t>Amortering av lånen </a:t>
            </a:r>
            <a:r>
              <a:rPr lang="sv-SE" sz="2400" dirty="0"/>
              <a:t>-</a:t>
            </a:r>
            <a:r>
              <a:rPr lang="sv-SE" sz="2400" dirty="0" smtClean="0"/>
              <a:t> </a:t>
            </a:r>
            <a:r>
              <a:rPr lang="sv-SE" sz="2400" dirty="0"/>
              <a:t>L</a:t>
            </a:r>
            <a:r>
              <a:rPr lang="sv-SE" sz="2400" dirty="0" smtClean="0"/>
              <a:t>ägre kostnader och minskad riskexponering</a:t>
            </a:r>
          </a:p>
          <a:p>
            <a:pPr marL="914400" lvl="1" indent="-457200">
              <a:buFont typeface="+mj-lt"/>
              <a:buAutoNum type="arabicPeriod"/>
            </a:pPr>
            <a:r>
              <a:rPr lang="sv-SE" sz="2400" dirty="0" smtClean="0"/>
              <a:t>Långsiktigt sänka månadsavgifterna - Ökar värdet på vår fastighet</a:t>
            </a:r>
          </a:p>
          <a:p>
            <a:pPr marL="914400" lvl="1" indent="-457200">
              <a:buFont typeface="+mj-lt"/>
              <a:buAutoNum type="arabicPeriod"/>
            </a:pPr>
            <a:r>
              <a:rPr lang="sv-SE" sz="2400" dirty="0" smtClean="0"/>
              <a:t>Planering utifrån framtagen underhållsplan -</a:t>
            </a:r>
            <a:r>
              <a:rPr lang="sv-SE" sz="2400" dirty="0"/>
              <a:t> </a:t>
            </a:r>
            <a:r>
              <a:rPr lang="sv-SE" sz="2400" dirty="0" smtClean="0"/>
              <a:t>Undvika ekonomiska överraskningar</a:t>
            </a:r>
            <a:endParaRPr lang="sv-SE" sz="2400" dirty="0"/>
          </a:p>
        </p:txBody>
      </p:sp>
      <p:sp>
        <p:nvSpPr>
          <p:cNvPr id="4" name="textruta 3"/>
          <p:cNvSpPr txBox="1"/>
          <p:nvPr/>
        </p:nvSpPr>
        <p:spPr>
          <a:xfrm>
            <a:off x="611560" y="332656"/>
            <a:ext cx="1944216" cy="369332"/>
          </a:xfrm>
          <a:prstGeom prst="rect">
            <a:avLst/>
          </a:prstGeom>
          <a:noFill/>
        </p:spPr>
        <p:txBody>
          <a:bodyPr wrap="square" rtlCol="0">
            <a:spAutoFit/>
          </a:bodyPr>
          <a:lstStyle/>
          <a:p>
            <a:endParaRPr lang="sv-SE" dirty="0"/>
          </a:p>
        </p:txBody>
      </p:sp>
      <p:sp>
        <p:nvSpPr>
          <p:cNvPr id="6" name="Platshållare för bildnummer 5"/>
          <p:cNvSpPr>
            <a:spLocks noGrp="1"/>
          </p:cNvSpPr>
          <p:nvPr>
            <p:ph type="sldNum" sz="quarter" idx="12"/>
          </p:nvPr>
        </p:nvSpPr>
        <p:spPr/>
        <p:txBody>
          <a:bodyPr/>
          <a:lstStyle/>
          <a:p>
            <a:fld id="{2F89B3F1-5101-C448-BDD8-E136015A573A}" type="slidenum">
              <a:rPr lang="sv-SE" smtClean="0"/>
              <a:t>10</a:t>
            </a:fld>
            <a:endParaRPr lang="sv-SE" dirty="0"/>
          </a:p>
        </p:txBody>
      </p:sp>
    </p:spTree>
    <p:extLst>
      <p:ext uri="{BB962C8B-B14F-4D97-AF65-F5344CB8AC3E}">
        <p14:creationId xmlns:p14="http://schemas.microsoft.com/office/powerpoint/2010/main" val="26570511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67544" y="723331"/>
            <a:ext cx="8229600" cy="689445"/>
          </a:xfrm>
        </p:spPr>
        <p:txBody>
          <a:bodyPr>
            <a:normAutofit fontScale="90000"/>
          </a:bodyPr>
          <a:lstStyle/>
          <a:p>
            <a:r>
              <a:rPr lang="sv-SE" sz="5400" b="1" dirty="0" smtClean="0"/>
              <a:t>Förvaltningsberättelse</a:t>
            </a:r>
            <a:endParaRPr lang="sv-SE" sz="5400" b="1" dirty="0"/>
          </a:p>
        </p:txBody>
      </p:sp>
      <p:sp>
        <p:nvSpPr>
          <p:cNvPr id="3" name="Platshållare för innehåll 2"/>
          <p:cNvSpPr>
            <a:spLocks noGrp="1"/>
          </p:cNvSpPr>
          <p:nvPr>
            <p:ph idx="1"/>
          </p:nvPr>
        </p:nvSpPr>
        <p:spPr>
          <a:xfrm>
            <a:off x="501945" y="1556793"/>
            <a:ext cx="8229600" cy="792087"/>
          </a:xfrm>
        </p:spPr>
        <p:txBody>
          <a:bodyPr>
            <a:normAutofit/>
          </a:bodyPr>
          <a:lstStyle/>
          <a:p>
            <a:pPr marL="0" indent="0">
              <a:buNone/>
            </a:pPr>
            <a:r>
              <a:rPr lang="sv-SE" sz="2800" dirty="0" smtClean="0"/>
              <a:t>Styrelsens arbetssätt och viktiga händelser under året</a:t>
            </a:r>
          </a:p>
          <a:p>
            <a:pPr marL="0" indent="0">
              <a:buNone/>
            </a:pPr>
            <a:endParaRPr lang="sv-SE" sz="1600" i="1" dirty="0" smtClean="0"/>
          </a:p>
          <a:p>
            <a:pPr marL="0" indent="0">
              <a:buNone/>
            </a:pPr>
            <a:endParaRPr lang="sv-SE" sz="1800" i="1" dirty="0"/>
          </a:p>
          <a:p>
            <a:pPr marL="0" indent="0">
              <a:buNone/>
            </a:pPr>
            <a:endParaRPr lang="sv-SE" sz="1800" i="1" dirty="0" smtClean="0"/>
          </a:p>
          <a:p>
            <a:pPr marL="0" indent="0">
              <a:buNone/>
            </a:pPr>
            <a:endParaRPr lang="sv-SE" sz="1800" i="1" dirty="0" smtClean="0"/>
          </a:p>
          <a:p>
            <a:pPr marL="0" indent="0">
              <a:buNone/>
            </a:pPr>
            <a:endParaRPr lang="sv-SE" sz="2000" dirty="0"/>
          </a:p>
          <a:p>
            <a:pPr lvl="1"/>
            <a:endParaRPr lang="sv-SE" sz="1600" dirty="0" smtClean="0"/>
          </a:p>
          <a:p>
            <a:endParaRPr lang="sv-SE" sz="2000" dirty="0" smtClean="0"/>
          </a:p>
          <a:p>
            <a:endParaRPr lang="sv-SE" sz="2000" i="1" dirty="0" smtClean="0"/>
          </a:p>
          <a:p>
            <a:pPr marL="0" indent="0">
              <a:buNone/>
            </a:pPr>
            <a:endParaRPr lang="sv-SE" sz="2000" i="1" dirty="0"/>
          </a:p>
          <a:p>
            <a:pPr marL="0" indent="0">
              <a:buNone/>
            </a:pPr>
            <a:endParaRPr lang="sv-SE" sz="2000" i="1" dirty="0"/>
          </a:p>
        </p:txBody>
      </p:sp>
      <p:sp>
        <p:nvSpPr>
          <p:cNvPr id="4" name="textruta 3"/>
          <p:cNvSpPr txBox="1"/>
          <p:nvPr/>
        </p:nvSpPr>
        <p:spPr>
          <a:xfrm>
            <a:off x="611560" y="332656"/>
            <a:ext cx="1944216" cy="369332"/>
          </a:xfrm>
          <a:prstGeom prst="rect">
            <a:avLst/>
          </a:prstGeom>
          <a:noFill/>
        </p:spPr>
        <p:txBody>
          <a:bodyPr wrap="square" rtlCol="0">
            <a:spAutoFit/>
          </a:bodyPr>
          <a:lstStyle/>
          <a:p>
            <a:endParaRPr lang="sv-SE" dirty="0"/>
          </a:p>
        </p:txBody>
      </p:sp>
      <p:sp>
        <p:nvSpPr>
          <p:cNvPr id="6" name="textruta 5"/>
          <p:cNvSpPr txBox="1"/>
          <p:nvPr/>
        </p:nvSpPr>
        <p:spPr>
          <a:xfrm>
            <a:off x="1214651" y="2220445"/>
            <a:ext cx="3220871" cy="4493538"/>
          </a:xfrm>
          <a:prstGeom prst="rect">
            <a:avLst/>
          </a:prstGeom>
          <a:noFill/>
        </p:spPr>
        <p:txBody>
          <a:bodyPr wrap="square" rtlCol="0">
            <a:spAutoFit/>
          </a:bodyPr>
          <a:lstStyle/>
          <a:p>
            <a:r>
              <a:rPr lang="sv-SE" sz="2000" b="1" dirty="0" smtClean="0"/>
              <a:t>Styrelse</a:t>
            </a:r>
          </a:p>
          <a:p>
            <a:pPr marL="342900" indent="-342900">
              <a:buFont typeface="Arial" panose="020B0604020202020204" pitchFamily="34" charset="0"/>
              <a:buChar char="•"/>
            </a:pPr>
            <a:r>
              <a:rPr lang="sv-SE" sz="1600" dirty="0" smtClean="0"/>
              <a:t>Strukturerat arbetssätt</a:t>
            </a:r>
          </a:p>
          <a:p>
            <a:pPr marL="342900" indent="-342900">
              <a:buFont typeface="Arial" panose="020B0604020202020204" pitchFamily="34" charset="0"/>
              <a:buChar char="•"/>
            </a:pPr>
            <a:r>
              <a:rPr lang="sv-SE" sz="1600" dirty="0" smtClean="0"/>
              <a:t>Klara ansvarsområden</a:t>
            </a:r>
          </a:p>
          <a:p>
            <a:pPr marL="342900" indent="-342900">
              <a:buFont typeface="Arial" panose="020B0604020202020204" pitchFamily="34" charset="0"/>
              <a:buChar char="•"/>
            </a:pPr>
            <a:r>
              <a:rPr lang="sv-SE" sz="1600" dirty="0" smtClean="0"/>
              <a:t>13 protokollförda möten</a:t>
            </a:r>
            <a:endParaRPr lang="sv-SE" sz="2000" dirty="0"/>
          </a:p>
          <a:p>
            <a:r>
              <a:rPr lang="sv-SE" sz="2000" b="1" dirty="0" smtClean="0"/>
              <a:t>Kommunikation</a:t>
            </a:r>
          </a:p>
          <a:p>
            <a:pPr marL="285750" indent="-285750">
              <a:buFont typeface="Arial" panose="020B0604020202020204" pitchFamily="34" charset="0"/>
              <a:buChar char="•"/>
            </a:pPr>
            <a:r>
              <a:rPr lang="sv-SE" sz="1600" dirty="0" smtClean="0"/>
              <a:t>Hemsida</a:t>
            </a:r>
          </a:p>
          <a:p>
            <a:pPr marL="285750" indent="-285750">
              <a:buFont typeface="Arial" panose="020B0604020202020204" pitchFamily="34" charset="0"/>
              <a:buChar char="•"/>
            </a:pPr>
            <a:r>
              <a:rPr lang="sv-SE" sz="1600" dirty="0" smtClean="0"/>
              <a:t>Välkomstbroschyr, ny </a:t>
            </a:r>
            <a:r>
              <a:rPr lang="sv-SE" sz="1600" dirty="0"/>
              <a:t>u</a:t>
            </a:r>
            <a:r>
              <a:rPr lang="sv-SE" sz="1600" dirty="0" smtClean="0"/>
              <a:t>tgåva</a:t>
            </a:r>
            <a:endParaRPr lang="sv-SE" sz="1600" dirty="0"/>
          </a:p>
          <a:p>
            <a:pPr marL="285750" indent="-285750">
              <a:buFont typeface="Arial" panose="020B0604020202020204" pitchFamily="34" charset="0"/>
              <a:buChar char="•"/>
            </a:pPr>
            <a:r>
              <a:rPr lang="sv-SE" sz="1600" dirty="0" smtClean="0"/>
              <a:t>Medlemsbrev &amp; infobrev</a:t>
            </a:r>
            <a:endParaRPr lang="sv-SE" sz="1600" dirty="0"/>
          </a:p>
          <a:p>
            <a:pPr marL="285750" indent="-285750">
              <a:buFont typeface="Arial" panose="020B0604020202020204" pitchFamily="34" charset="0"/>
              <a:buChar char="•"/>
            </a:pPr>
            <a:r>
              <a:rPr lang="sv-SE" sz="1600" dirty="0" smtClean="0"/>
              <a:t>Husvärdar</a:t>
            </a:r>
          </a:p>
          <a:p>
            <a:pPr marL="285750" indent="-285750">
              <a:buFont typeface="Arial" panose="020B0604020202020204" pitchFamily="34" charset="0"/>
              <a:buChar char="•"/>
            </a:pPr>
            <a:r>
              <a:rPr lang="sv-SE" sz="1600" dirty="0" smtClean="0"/>
              <a:t>Muntlig info på städdagar</a:t>
            </a:r>
          </a:p>
          <a:p>
            <a:r>
              <a:rPr lang="sv-SE" sz="2000" b="1" dirty="0" smtClean="0"/>
              <a:t>Ekonomi</a:t>
            </a:r>
          </a:p>
          <a:p>
            <a:pPr marL="285750" indent="-285750">
              <a:buFont typeface="Arial" panose="020B0604020202020204" pitchFamily="34" charset="0"/>
              <a:buChar char="•"/>
            </a:pPr>
            <a:r>
              <a:rPr lang="sv-SE" sz="1600" dirty="0" smtClean="0"/>
              <a:t>Ekonomisk strategi</a:t>
            </a:r>
          </a:p>
          <a:p>
            <a:pPr marL="285750" indent="-285750">
              <a:buFont typeface="Arial" panose="020B0604020202020204" pitchFamily="34" charset="0"/>
              <a:buChar char="•"/>
            </a:pPr>
            <a:r>
              <a:rPr lang="sv-SE" sz="1600" dirty="0" smtClean="0"/>
              <a:t>Omförhandlat föreninegens lån, amorterat 1,6 MSEK</a:t>
            </a:r>
            <a:endParaRPr lang="sv-SE" sz="1600" dirty="0"/>
          </a:p>
          <a:p>
            <a:pPr marL="742950" lvl="1" indent="-285750">
              <a:buFont typeface="Arial" panose="020B0604020202020204" pitchFamily="34" charset="0"/>
              <a:buChar char="•"/>
            </a:pPr>
            <a:endParaRPr lang="sv-SE" sz="1600" dirty="0" smtClean="0"/>
          </a:p>
          <a:p>
            <a:pPr lvl="1"/>
            <a:endParaRPr lang="sv-SE" sz="1600" dirty="0"/>
          </a:p>
          <a:p>
            <a:endParaRPr lang="sv-SE" dirty="0"/>
          </a:p>
        </p:txBody>
      </p:sp>
      <p:sp>
        <p:nvSpPr>
          <p:cNvPr id="7" name="textruta 6"/>
          <p:cNvSpPr txBox="1"/>
          <p:nvPr/>
        </p:nvSpPr>
        <p:spPr>
          <a:xfrm>
            <a:off x="4095047" y="2348880"/>
            <a:ext cx="4032448" cy="3847207"/>
          </a:xfrm>
          <a:prstGeom prst="rect">
            <a:avLst/>
          </a:prstGeom>
          <a:noFill/>
        </p:spPr>
        <p:txBody>
          <a:bodyPr wrap="square" rtlCol="0">
            <a:spAutoFit/>
          </a:bodyPr>
          <a:lstStyle/>
          <a:p>
            <a:pPr lvl="1"/>
            <a:r>
              <a:rPr lang="sv-SE" sz="2000" b="1" dirty="0" smtClean="0"/>
              <a:t>Händelser</a:t>
            </a:r>
          </a:p>
          <a:p>
            <a:pPr marL="742950" lvl="1" indent="-285750">
              <a:buFont typeface="Arial" panose="020B0604020202020204" pitchFamily="34" charset="0"/>
              <a:buChar char="•"/>
            </a:pPr>
            <a:r>
              <a:rPr lang="sv-SE" sz="1600" dirty="0" smtClean="0"/>
              <a:t>Avslutat åtgärder efter garantibesiktningen</a:t>
            </a:r>
            <a:endParaRPr lang="sv-SE" sz="1600" dirty="0"/>
          </a:p>
          <a:p>
            <a:pPr marL="742950" lvl="1" indent="-285750">
              <a:buFont typeface="Arial" panose="020B0604020202020204" pitchFamily="34" charset="0"/>
              <a:buChar char="•"/>
            </a:pPr>
            <a:r>
              <a:rPr lang="sv-SE" sz="1600" dirty="0" smtClean="0"/>
              <a:t>Underhållsplan framtagen 2016-2046</a:t>
            </a:r>
            <a:endParaRPr lang="sv-SE" sz="1600" dirty="0"/>
          </a:p>
          <a:p>
            <a:pPr marL="742950" lvl="1" indent="-285750">
              <a:buFont typeface="Arial" panose="020B0604020202020204" pitchFamily="34" charset="0"/>
              <a:buChar char="•"/>
            </a:pPr>
            <a:r>
              <a:rPr lang="sv-SE" sz="1600" dirty="0" smtClean="0"/>
              <a:t>Luftfilter inköpta och levererade till samtliga lägenheter</a:t>
            </a:r>
            <a:endParaRPr lang="sv-SE" sz="1600" dirty="0"/>
          </a:p>
          <a:p>
            <a:pPr marL="742950" lvl="1" indent="-285750">
              <a:buFont typeface="Arial" panose="020B0604020202020204" pitchFamily="34" charset="0"/>
              <a:buChar char="•"/>
            </a:pPr>
            <a:r>
              <a:rPr lang="sv-SE" sz="1600" dirty="0" smtClean="0"/>
              <a:t>Byggnation av två cykelställ med tak</a:t>
            </a:r>
            <a:endParaRPr lang="sv-SE" sz="1600" dirty="0"/>
          </a:p>
          <a:p>
            <a:pPr marL="742950" lvl="1" indent="-285750">
              <a:buFont typeface="Arial" panose="020B0604020202020204" pitchFamily="34" charset="0"/>
              <a:buChar char="•"/>
            </a:pPr>
            <a:r>
              <a:rPr lang="sv-SE" sz="1600" dirty="0" smtClean="0"/>
              <a:t>Två städdagar, vår och höst</a:t>
            </a:r>
          </a:p>
          <a:p>
            <a:pPr marL="742950" lvl="1" indent="-285750">
              <a:buFont typeface="Arial" panose="020B0604020202020204" pitchFamily="34" charset="0"/>
              <a:buChar char="•"/>
            </a:pPr>
            <a:r>
              <a:rPr lang="sv-SE" sz="1600" dirty="0" smtClean="0"/>
              <a:t>Representation i samfällighetens styrelse</a:t>
            </a:r>
          </a:p>
          <a:p>
            <a:pPr marL="742950" lvl="1" indent="-285750">
              <a:buFont typeface="Arial" panose="020B0604020202020204" pitchFamily="34" charset="0"/>
              <a:buChar char="•"/>
            </a:pPr>
            <a:r>
              <a:rPr lang="sv-SE" sz="1600" dirty="0" smtClean="0"/>
              <a:t>Styrelsen har slutit en del nya avtal; takskottning, förvaltningsavtal av vår utemiljö och grönområden, jouravtal med Securitas </a:t>
            </a:r>
            <a:r>
              <a:rPr lang="sv-SE" sz="1600" dirty="0"/>
              <a:t>F</a:t>
            </a:r>
            <a:r>
              <a:rPr lang="sv-SE" sz="1600" dirty="0" smtClean="0"/>
              <a:t>astighetsjour.</a:t>
            </a:r>
          </a:p>
          <a:p>
            <a:pPr marL="742950" lvl="1" indent="-285750">
              <a:buFont typeface="Arial" panose="020B0604020202020204" pitchFamily="34" charset="0"/>
              <a:buChar char="•"/>
            </a:pPr>
            <a:r>
              <a:rPr lang="sv-SE" sz="1600" dirty="0" smtClean="0"/>
              <a:t>Förbättringar av vår trafikmiljö</a:t>
            </a:r>
            <a:endParaRPr lang="sv-SE" sz="1600" dirty="0"/>
          </a:p>
        </p:txBody>
      </p:sp>
      <p:sp>
        <p:nvSpPr>
          <p:cNvPr id="8" name="Platshållare för bildnummer 7"/>
          <p:cNvSpPr>
            <a:spLocks noGrp="1"/>
          </p:cNvSpPr>
          <p:nvPr>
            <p:ph type="sldNum" sz="quarter" idx="12"/>
          </p:nvPr>
        </p:nvSpPr>
        <p:spPr/>
        <p:txBody>
          <a:bodyPr/>
          <a:lstStyle/>
          <a:p>
            <a:fld id="{2F89B3F1-5101-C448-BDD8-E136015A573A}" type="slidenum">
              <a:rPr lang="sv-SE" smtClean="0"/>
              <a:t>11</a:t>
            </a:fld>
            <a:endParaRPr lang="sv-SE" dirty="0"/>
          </a:p>
        </p:txBody>
      </p:sp>
    </p:spTree>
    <p:extLst>
      <p:ext uri="{BB962C8B-B14F-4D97-AF65-F5344CB8AC3E}">
        <p14:creationId xmlns:p14="http://schemas.microsoft.com/office/powerpoint/2010/main" val="36912660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680124"/>
            <a:ext cx="8229600" cy="725595"/>
          </a:xfrm>
        </p:spPr>
        <p:txBody>
          <a:bodyPr>
            <a:noAutofit/>
          </a:bodyPr>
          <a:lstStyle/>
          <a:p>
            <a:r>
              <a:rPr lang="sv-SE" sz="5400" b="1" dirty="0" smtClean="0"/>
              <a:t>Resultaträkning</a:t>
            </a:r>
            <a:endParaRPr lang="sv-SE" sz="5400" b="1" dirty="0"/>
          </a:p>
        </p:txBody>
      </p:sp>
      <p:sp>
        <p:nvSpPr>
          <p:cNvPr id="3" name="Platshållare för innehåll 2"/>
          <p:cNvSpPr>
            <a:spLocks noGrp="1"/>
          </p:cNvSpPr>
          <p:nvPr>
            <p:ph idx="1"/>
          </p:nvPr>
        </p:nvSpPr>
        <p:spPr>
          <a:xfrm>
            <a:off x="501945" y="1844824"/>
            <a:ext cx="8229600" cy="4536504"/>
          </a:xfrm>
        </p:spPr>
        <p:txBody>
          <a:bodyPr>
            <a:normAutofit/>
          </a:bodyPr>
          <a:lstStyle/>
          <a:p>
            <a:pPr marL="0" indent="0">
              <a:buNone/>
            </a:pPr>
            <a:r>
              <a:rPr lang="sv-SE" sz="2800" dirty="0" smtClean="0"/>
              <a:t>Brf Trädgården visar ett </a:t>
            </a:r>
            <a:r>
              <a:rPr lang="sv-SE" sz="2800" b="1" u="sng" dirty="0" smtClean="0"/>
              <a:t>positivt </a:t>
            </a:r>
            <a:r>
              <a:rPr lang="sv-SE" sz="2800" dirty="0" smtClean="0"/>
              <a:t>resultat </a:t>
            </a:r>
            <a:r>
              <a:rPr lang="sv-SE" sz="2800" b="1" dirty="0" smtClean="0"/>
              <a:t>1 319 TSEK</a:t>
            </a:r>
          </a:p>
          <a:p>
            <a:pPr marL="0" indent="0">
              <a:buNone/>
            </a:pPr>
            <a:endParaRPr lang="sv-SE" sz="2800" dirty="0"/>
          </a:p>
          <a:p>
            <a:r>
              <a:rPr lang="sv-SE" sz="2400" i="1" dirty="0" smtClean="0"/>
              <a:t>Intäkter = 4.358 TSEK</a:t>
            </a:r>
          </a:p>
          <a:p>
            <a:r>
              <a:rPr lang="sv-SE" sz="2400" i="1" dirty="0" smtClean="0"/>
              <a:t>Kostnader = 3.039 TSEK</a:t>
            </a:r>
          </a:p>
          <a:p>
            <a:pPr marL="0" indent="0">
              <a:buNone/>
            </a:pPr>
            <a:endParaRPr lang="sv-SE" sz="2000" i="1" dirty="0" smtClean="0"/>
          </a:p>
          <a:p>
            <a:pPr marL="0" indent="0">
              <a:buNone/>
            </a:pPr>
            <a:endParaRPr lang="sv-SE" sz="2000" i="1" dirty="0" smtClean="0"/>
          </a:p>
          <a:p>
            <a:pPr marL="0" indent="0">
              <a:buNone/>
            </a:pPr>
            <a:endParaRPr lang="sv-SE" sz="2000" i="1" dirty="0"/>
          </a:p>
          <a:p>
            <a:pPr marL="0" indent="0">
              <a:buNone/>
            </a:pPr>
            <a:endParaRPr lang="sv-SE" sz="2000" i="1" dirty="0"/>
          </a:p>
        </p:txBody>
      </p:sp>
      <p:sp>
        <p:nvSpPr>
          <p:cNvPr id="4" name="textruta 3"/>
          <p:cNvSpPr txBox="1"/>
          <p:nvPr/>
        </p:nvSpPr>
        <p:spPr>
          <a:xfrm>
            <a:off x="611560" y="332656"/>
            <a:ext cx="1944216" cy="369332"/>
          </a:xfrm>
          <a:prstGeom prst="rect">
            <a:avLst/>
          </a:prstGeom>
          <a:noFill/>
        </p:spPr>
        <p:txBody>
          <a:bodyPr wrap="square" rtlCol="0">
            <a:spAutoFit/>
          </a:bodyPr>
          <a:lstStyle/>
          <a:p>
            <a:endParaRPr lang="sv-SE" dirty="0"/>
          </a:p>
        </p:txBody>
      </p:sp>
      <p:sp>
        <p:nvSpPr>
          <p:cNvPr id="6" name="Platshållare för bildnummer 5"/>
          <p:cNvSpPr>
            <a:spLocks noGrp="1"/>
          </p:cNvSpPr>
          <p:nvPr>
            <p:ph type="sldNum" sz="quarter" idx="12"/>
          </p:nvPr>
        </p:nvSpPr>
        <p:spPr/>
        <p:txBody>
          <a:bodyPr/>
          <a:lstStyle/>
          <a:p>
            <a:fld id="{2F89B3F1-5101-C448-BDD8-E136015A573A}" type="slidenum">
              <a:rPr lang="sv-SE" smtClean="0"/>
              <a:t>12</a:t>
            </a:fld>
            <a:endParaRPr lang="sv-SE" dirty="0"/>
          </a:p>
        </p:txBody>
      </p:sp>
      <p:graphicFrame>
        <p:nvGraphicFramePr>
          <p:cNvPr id="8" name="Diagram 7"/>
          <p:cNvGraphicFramePr>
            <a:graphicFrameLocks/>
          </p:cNvGraphicFramePr>
          <p:nvPr>
            <p:extLst>
              <p:ext uri="{D42A27DB-BD31-4B8C-83A1-F6EECF244321}">
                <p14:modId xmlns:p14="http://schemas.microsoft.com/office/powerpoint/2010/main" val="2592474488"/>
              </p:ext>
            </p:extLst>
          </p:nvPr>
        </p:nvGraphicFramePr>
        <p:xfrm>
          <a:off x="3821373" y="2867026"/>
          <a:ext cx="5076968" cy="3200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90221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620688"/>
            <a:ext cx="8229600" cy="796950"/>
          </a:xfrm>
        </p:spPr>
        <p:txBody>
          <a:bodyPr>
            <a:noAutofit/>
          </a:bodyPr>
          <a:lstStyle/>
          <a:p>
            <a:r>
              <a:rPr lang="sv-SE" sz="5400" b="1" dirty="0" smtClean="0"/>
              <a:t>Balansräkning</a:t>
            </a:r>
            <a:endParaRPr lang="sv-SE" sz="5400" b="1" dirty="0"/>
          </a:p>
        </p:txBody>
      </p:sp>
      <p:sp>
        <p:nvSpPr>
          <p:cNvPr id="3" name="Platshållare för innehåll 2"/>
          <p:cNvSpPr>
            <a:spLocks noGrp="1"/>
          </p:cNvSpPr>
          <p:nvPr>
            <p:ph sz="half" idx="1"/>
          </p:nvPr>
        </p:nvSpPr>
        <p:spPr>
          <a:xfrm>
            <a:off x="1023582" y="1600200"/>
            <a:ext cx="3472218" cy="4525963"/>
          </a:xfrm>
        </p:spPr>
        <p:txBody>
          <a:bodyPr>
            <a:normAutofit/>
          </a:bodyPr>
          <a:lstStyle/>
          <a:p>
            <a:pPr marL="0" indent="0">
              <a:buNone/>
            </a:pPr>
            <a:r>
              <a:rPr lang="sv-SE" sz="2400" b="1" u="sng" dirty="0" smtClean="0"/>
              <a:t>Tillgångar:</a:t>
            </a:r>
          </a:p>
          <a:p>
            <a:pPr marL="0" indent="0">
              <a:buNone/>
            </a:pPr>
            <a:r>
              <a:rPr lang="sv-SE" sz="2000" dirty="0" smtClean="0"/>
              <a:t>Byggnad &amp; mark		180.547</a:t>
            </a:r>
          </a:p>
          <a:p>
            <a:pPr marL="0" indent="0">
              <a:buNone/>
            </a:pPr>
            <a:r>
              <a:rPr lang="sv-SE" sz="2000" dirty="0" smtClean="0"/>
              <a:t>Andel i samfällighet	    7.704</a:t>
            </a:r>
          </a:p>
          <a:p>
            <a:pPr marL="0" indent="0">
              <a:buNone/>
            </a:pPr>
            <a:r>
              <a:rPr lang="sv-SE" sz="2000" dirty="0" smtClean="0"/>
              <a:t>Korta fordringar		       </a:t>
            </a:r>
            <a:r>
              <a:rPr lang="sv-SE" sz="2000" dirty="0"/>
              <a:t> </a:t>
            </a:r>
            <a:r>
              <a:rPr lang="sv-SE" sz="2000" dirty="0" smtClean="0"/>
              <a:t>  58</a:t>
            </a:r>
          </a:p>
          <a:p>
            <a:pPr marL="0" indent="0">
              <a:buNone/>
            </a:pPr>
            <a:r>
              <a:rPr lang="sv-SE" sz="2000" dirty="0" smtClean="0"/>
              <a:t>Kassa				    6.813</a:t>
            </a:r>
          </a:p>
          <a:p>
            <a:pPr marL="0" indent="0">
              <a:buNone/>
            </a:pPr>
            <a:endParaRPr lang="sv-SE" sz="2000" dirty="0"/>
          </a:p>
          <a:p>
            <a:pPr marL="0" indent="0">
              <a:buNone/>
            </a:pPr>
            <a:endParaRPr lang="sv-SE" sz="2000" dirty="0" smtClean="0"/>
          </a:p>
          <a:p>
            <a:pPr marL="0" indent="0">
              <a:buNone/>
            </a:pPr>
            <a:endParaRPr lang="sv-SE" sz="2000" dirty="0"/>
          </a:p>
          <a:p>
            <a:pPr marL="0" indent="0">
              <a:buNone/>
            </a:pPr>
            <a:endParaRPr lang="sv-SE" sz="2000" b="1" dirty="0" smtClean="0"/>
          </a:p>
          <a:p>
            <a:pPr marL="0" indent="0">
              <a:buNone/>
            </a:pPr>
            <a:endParaRPr lang="sv-SE" sz="2000" b="1" dirty="0" smtClean="0"/>
          </a:p>
          <a:p>
            <a:pPr marL="0" indent="0">
              <a:buNone/>
            </a:pPr>
            <a:r>
              <a:rPr lang="sv-SE" sz="2000" b="1" dirty="0" smtClean="0"/>
              <a:t> SUMMA			195.122</a:t>
            </a:r>
            <a:endParaRPr lang="sv-SE" sz="2000" b="1" dirty="0"/>
          </a:p>
        </p:txBody>
      </p:sp>
      <p:sp>
        <p:nvSpPr>
          <p:cNvPr id="4" name="Platshållare för innehåll 3"/>
          <p:cNvSpPr>
            <a:spLocks noGrp="1"/>
          </p:cNvSpPr>
          <p:nvPr>
            <p:ph sz="half" idx="2"/>
          </p:nvPr>
        </p:nvSpPr>
        <p:spPr/>
        <p:txBody>
          <a:bodyPr>
            <a:normAutofit/>
          </a:bodyPr>
          <a:lstStyle/>
          <a:p>
            <a:pPr marL="0" indent="0">
              <a:buNone/>
            </a:pPr>
            <a:r>
              <a:rPr lang="sv-SE" sz="2400" b="1" u="sng" dirty="0" smtClean="0"/>
              <a:t>Skulder &amp; eget kapital</a:t>
            </a:r>
          </a:p>
          <a:p>
            <a:pPr marL="0" indent="0">
              <a:buNone/>
            </a:pPr>
            <a:r>
              <a:rPr lang="sv-SE" sz="2000" dirty="0" smtClean="0"/>
              <a:t>Medlemsinsatser		114.216</a:t>
            </a:r>
          </a:p>
          <a:p>
            <a:pPr marL="0" indent="0">
              <a:buNone/>
            </a:pPr>
            <a:r>
              <a:rPr lang="sv-SE" sz="2000" dirty="0" smtClean="0"/>
              <a:t>Fond för underhåll	        585</a:t>
            </a:r>
          </a:p>
          <a:p>
            <a:pPr marL="0" indent="0">
              <a:buNone/>
            </a:pPr>
            <a:r>
              <a:rPr lang="sv-SE" sz="2000" dirty="0" smtClean="0"/>
              <a:t>Tidigare års resultat	</a:t>
            </a:r>
            <a:r>
              <a:rPr lang="sv-SE" sz="2000" dirty="0"/>
              <a:t> </a:t>
            </a:r>
            <a:r>
              <a:rPr lang="sv-SE" sz="2000" dirty="0" smtClean="0"/>
              <a:t>    1.545</a:t>
            </a:r>
          </a:p>
          <a:p>
            <a:pPr marL="0" indent="0">
              <a:buNone/>
            </a:pPr>
            <a:r>
              <a:rPr lang="sv-SE" sz="2000" dirty="0" smtClean="0"/>
              <a:t>Årets resultat		     1.319</a:t>
            </a:r>
          </a:p>
          <a:p>
            <a:pPr marL="0" indent="0">
              <a:buNone/>
            </a:pPr>
            <a:endParaRPr lang="sv-SE" sz="2000" dirty="0" smtClean="0"/>
          </a:p>
          <a:p>
            <a:pPr marL="0" indent="0">
              <a:buNone/>
            </a:pPr>
            <a:r>
              <a:rPr lang="sv-SE" sz="2000" dirty="0" smtClean="0"/>
              <a:t>Lån till kreditinstitut	   76.688</a:t>
            </a:r>
          </a:p>
          <a:p>
            <a:pPr marL="0" indent="0">
              <a:buNone/>
            </a:pPr>
            <a:r>
              <a:rPr lang="sv-SE" sz="2000" dirty="0" smtClean="0"/>
              <a:t>Leverantörsskulder	         142</a:t>
            </a:r>
          </a:p>
          <a:p>
            <a:pPr marL="0" indent="0">
              <a:buNone/>
            </a:pPr>
            <a:r>
              <a:rPr lang="sv-SE" sz="2000" dirty="0" smtClean="0"/>
              <a:t>Övriga skulder		         627</a:t>
            </a:r>
          </a:p>
          <a:p>
            <a:pPr marL="0" indent="0">
              <a:buNone/>
            </a:pPr>
            <a:endParaRPr lang="sv-SE" sz="2000" dirty="0"/>
          </a:p>
          <a:p>
            <a:pPr marL="0" indent="0">
              <a:buNone/>
            </a:pPr>
            <a:r>
              <a:rPr lang="sv-SE" sz="2000" b="1" dirty="0" smtClean="0"/>
              <a:t> </a:t>
            </a:r>
            <a:r>
              <a:rPr lang="sv-SE" sz="2000" b="1" dirty="0"/>
              <a:t>SUMMA			</a:t>
            </a:r>
            <a:r>
              <a:rPr lang="sv-SE" sz="2000" b="1" dirty="0" smtClean="0"/>
              <a:t>  195.122</a:t>
            </a:r>
            <a:endParaRPr lang="sv-SE" sz="2000" dirty="0"/>
          </a:p>
        </p:txBody>
      </p:sp>
      <p:sp>
        <p:nvSpPr>
          <p:cNvPr id="5" name="Platshållare för bildnummer 4"/>
          <p:cNvSpPr>
            <a:spLocks noGrp="1"/>
          </p:cNvSpPr>
          <p:nvPr>
            <p:ph type="sldNum" sz="quarter" idx="12"/>
          </p:nvPr>
        </p:nvSpPr>
        <p:spPr/>
        <p:txBody>
          <a:bodyPr/>
          <a:lstStyle/>
          <a:p>
            <a:fld id="{2F89B3F1-5101-C448-BDD8-E136015A573A}" type="slidenum">
              <a:rPr lang="sv-SE" smtClean="0"/>
              <a:t>13</a:t>
            </a:fld>
            <a:endParaRPr lang="sv-SE" dirty="0"/>
          </a:p>
        </p:txBody>
      </p:sp>
      <p:sp>
        <p:nvSpPr>
          <p:cNvPr id="7" name="textruta 6"/>
          <p:cNvSpPr txBox="1"/>
          <p:nvPr/>
        </p:nvSpPr>
        <p:spPr>
          <a:xfrm>
            <a:off x="586854" y="6126163"/>
            <a:ext cx="3466531" cy="465706"/>
          </a:xfrm>
          <a:prstGeom prst="rect">
            <a:avLst/>
          </a:prstGeom>
          <a:noFill/>
        </p:spPr>
        <p:txBody>
          <a:bodyPr wrap="square" rtlCol="0">
            <a:spAutoFit/>
          </a:bodyPr>
          <a:lstStyle/>
          <a:p>
            <a:endParaRPr lang="sv-SE" dirty="0"/>
          </a:p>
        </p:txBody>
      </p:sp>
      <p:pic>
        <p:nvPicPr>
          <p:cNvPr id="8" name="Bildobjekt 7" descr="C:\Users\Agare\Downloads\Brf Trädgårde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55" y="6115012"/>
            <a:ext cx="3070746" cy="387426"/>
          </a:xfrm>
          <a:prstGeom prst="rect">
            <a:avLst/>
          </a:prstGeom>
          <a:noFill/>
          <a:ln>
            <a:noFill/>
          </a:ln>
        </p:spPr>
      </p:pic>
    </p:spTree>
    <p:extLst>
      <p:ext uri="{BB962C8B-B14F-4D97-AF65-F5344CB8AC3E}">
        <p14:creationId xmlns:p14="http://schemas.microsoft.com/office/powerpoint/2010/main" val="33454929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67544" y="545910"/>
            <a:ext cx="8229600" cy="1064526"/>
          </a:xfrm>
        </p:spPr>
        <p:txBody>
          <a:bodyPr/>
          <a:lstStyle/>
          <a:p>
            <a:r>
              <a:rPr lang="sv-SE" b="1" dirty="0" smtClean="0"/>
              <a:t>Vinstdisposition</a:t>
            </a:r>
            <a:endParaRPr lang="sv-SE" b="1" dirty="0"/>
          </a:p>
        </p:txBody>
      </p:sp>
      <p:sp>
        <p:nvSpPr>
          <p:cNvPr id="3" name="Platshållare för innehåll 2"/>
          <p:cNvSpPr>
            <a:spLocks noGrp="1"/>
          </p:cNvSpPr>
          <p:nvPr>
            <p:ph idx="1"/>
          </p:nvPr>
        </p:nvSpPr>
        <p:spPr>
          <a:xfrm>
            <a:off x="501945" y="1823690"/>
            <a:ext cx="8229600" cy="4158457"/>
          </a:xfrm>
        </p:spPr>
        <p:txBody>
          <a:bodyPr>
            <a:normAutofit fontScale="85000" lnSpcReduction="20000"/>
          </a:bodyPr>
          <a:lstStyle/>
          <a:p>
            <a:pPr marL="0" indent="0">
              <a:buNone/>
            </a:pPr>
            <a:r>
              <a:rPr lang="sv-SE" sz="2600" dirty="0"/>
              <a:t>Till årsstämmans förfogande står balanserade </a:t>
            </a:r>
            <a:r>
              <a:rPr lang="sv-SE" sz="2600" dirty="0" smtClean="0"/>
              <a:t>vinstmedel på 1 545 002 kr och årets </a:t>
            </a:r>
            <a:r>
              <a:rPr lang="sv-SE" sz="2600" dirty="0"/>
              <a:t>resultat på </a:t>
            </a:r>
            <a:r>
              <a:rPr lang="sv-SE" sz="2600" dirty="0" smtClean="0"/>
              <a:t>1 319 453 kr = 2 864 455 kr </a:t>
            </a:r>
          </a:p>
          <a:p>
            <a:pPr marL="0" indent="0">
              <a:buNone/>
            </a:pPr>
            <a:endParaRPr lang="sv-SE" sz="2000" dirty="0"/>
          </a:p>
          <a:p>
            <a:pPr marL="0" indent="0">
              <a:buNone/>
            </a:pPr>
            <a:r>
              <a:rPr lang="sv-SE" sz="2200" b="1" dirty="0" smtClean="0"/>
              <a:t>Styrelsen </a:t>
            </a:r>
            <a:r>
              <a:rPr lang="sv-SE" sz="2200" b="1" dirty="0"/>
              <a:t>föreslår att vinstmedlen disponeras på följande sätt</a:t>
            </a:r>
            <a:r>
              <a:rPr lang="sv-SE" sz="2200" b="1" dirty="0" smtClean="0"/>
              <a:t>:</a:t>
            </a:r>
          </a:p>
          <a:p>
            <a:pPr marL="0" indent="0">
              <a:buNone/>
            </a:pPr>
            <a:endParaRPr lang="sv-SE" sz="2200" b="1" dirty="0" smtClean="0"/>
          </a:p>
          <a:p>
            <a:r>
              <a:rPr lang="sv-SE" sz="2400" dirty="0" smtClean="0"/>
              <a:t>Avsättning till yttre underhållsfond 			=    282 600 kr (*)</a:t>
            </a:r>
          </a:p>
          <a:p>
            <a:r>
              <a:rPr lang="sv-SE" sz="2400" dirty="0" smtClean="0"/>
              <a:t>Resterande belopp överförs till ny räkning	</a:t>
            </a:r>
            <a:r>
              <a:rPr lang="sv-SE" sz="2400" u="sng" dirty="0" smtClean="0"/>
              <a:t>= 2 581 855 kr</a:t>
            </a:r>
          </a:p>
          <a:p>
            <a:pPr marL="0" indent="0">
              <a:buNone/>
            </a:pPr>
            <a:r>
              <a:rPr lang="sv-SE" sz="2400" dirty="0" smtClean="0"/>
              <a:t>					</a:t>
            </a:r>
            <a:r>
              <a:rPr lang="sv-SE" sz="2400" dirty="0"/>
              <a:t>	</a:t>
            </a:r>
            <a:r>
              <a:rPr lang="sv-SE" sz="2400" dirty="0" smtClean="0"/>
              <a:t>					= 2 864 455 kr</a:t>
            </a:r>
            <a:endParaRPr lang="sv-SE" sz="2400" dirty="0"/>
          </a:p>
          <a:p>
            <a:pPr marL="0" indent="0">
              <a:buNone/>
            </a:pPr>
            <a:endParaRPr lang="sv-SE" sz="2000" dirty="0" smtClean="0"/>
          </a:p>
          <a:p>
            <a:pPr marL="0" indent="0">
              <a:buNone/>
            </a:pPr>
            <a:endParaRPr lang="sv-SE" sz="2000" dirty="0"/>
          </a:p>
          <a:p>
            <a:pPr marL="0" indent="0">
              <a:buNone/>
            </a:pPr>
            <a:endParaRPr lang="sv-SE" sz="2000" dirty="0" smtClean="0"/>
          </a:p>
          <a:p>
            <a:pPr marL="0" indent="0">
              <a:buNone/>
            </a:pPr>
            <a:endParaRPr lang="sv-SE" sz="2000" dirty="0"/>
          </a:p>
          <a:p>
            <a:pPr marL="0" indent="0">
              <a:buNone/>
            </a:pPr>
            <a:r>
              <a:rPr lang="sv-SE" sz="1500" i="1" dirty="0" smtClean="0"/>
              <a:t>(*) </a:t>
            </a:r>
          </a:p>
          <a:p>
            <a:pPr marL="0" indent="0">
              <a:buNone/>
            </a:pPr>
            <a:r>
              <a:rPr lang="sv-SE" sz="1500" i="1" dirty="0" smtClean="0"/>
              <a:t>Minst 0,3 % av taxeringsvärdet </a:t>
            </a:r>
          </a:p>
          <a:p>
            <a:pPr marL="0" indent="0">
              <a:buNone/>
            </a:pPr>
            <a:r>
              <a:rPr lang="sv-SE" sz="1500" i="1" dirty="0" smtClean="0"/>
              <a:t>Taxeringsvärdet = 85 600 000</a:t>
            </a:r>
          </a:p>
          <a:p>
            <a:pPr>
              <a:buFont typeface="Arial" charset="0"/>
              <a:buChar char="•"/>
            </a:pPr>
            <a:endParaRPr lang="sv-SE" sz="1600" i="1" dirty="0" smtClean="0"/>
          </a:p>
          <a:p>
            <a:pPr marL="0" indent="0">
              <a:buNone/>
            </a:pPr>
            <a:endParaRPr lang="sv-SE" sz="2000" dirty="0" smtClean="0"/>
          </a:p>
          <a:p>
            <a:pPr marL="0" indent="0">
              <a:buNone/>
            </a:pPr>
            <a:endParaRPr lang="sv-SE" sz="2000" dirty="0"/>
          </a:p>
          <a:p>
            <a:pPr marL="0" indent="0">
              <a:buNone/>
            </a:pPr>
            <a:endParaRPr lang="sv-SE" sz="2000" dirty="0"/>
          </a:p>
          <a:p>
            <a:endParaRPr lang="sv-SE" sz="2000" dirty="0" smtClean="0"/>
          </a:p>
          <a:p>
            <a:endParaRPr lang="sv-SE" sz="2000" i="1" dirty="0" smtClean="0"/>
          </a:p>
          <a:p>
            <a:pPr marL="0" indent="0">
              <a:buNone/>
            </a:pPr>
            <a:endParaRPr lang="sv-SE" sz="2000" i="1" dirty="0"/>
          </a:p>
          <a:p>
            <a:pPr marL="0" indent="0">
              <a:buNone/>
            </a:pPr>
            <a:endParaRPr lang="sv-SE" sz="2000" i="1" dirty="0"/>
          </a:p>
        </p:txBody>
      </p:sp>
      <p:sp>
        <p:nvSpPr>
          <p:cNvPr id="4" name="textruta 3"/>
          <p:cNvSpPr txBox="1"/>
          <p:nvPr/>
        </p:nvSpPr>
        <p:spPr>
          <a:xfrm>
            <a:off x="611560" y="332656"/>
            <a:ext cx="1944216" cy="369332"/>
          </a:xfrm>
          <a:prstGeom prst="rect">
            <a:avLst/>
          </a:prstGeom>
          <a:noFill/>
        </p:spPr>
        <p:txBody>
          <a:bodyPr wrap="square" rtlCol="0">
            <a:spAutoFit/>
          </a:bodyPr>
          <a:lstStyle/>
          <a:p>
            <a:endParaRPr lang="sv-SE" dirty="0"/>
          </a:p>
        </p:txBody>
      </p:sp>
      <p:sp>
        <p:nvSpPr>
          <p:cNvPr id="6" name="Platshållare för bildnummer 5"/>
          <p:cNvSpPr>
            <a:spLocks noGrp="1"/>
          </p:cNvSpPr>
          <p:nvPr>
            <p:ph type="sldNum" sz="quarter" idx="12"/>
          </p:nvPr>
        </p:nvSpPr>
        <p:spPr/>
        <p:txBody>
          <a:bodyPr/>
          <a:lstStyle/>
          <a:p>
            <a:fld id="{2F89B3F1-5101-C448-BDD8-E136015A573A}" type="slidenum">
              <a:rPr lang="sv-SE" smtClean="0"/>
              <a:t>14</a:t>
            </a:fld>
            <a:endParaRPr lang="sv-SE" dirty="0"/>
          </a:p>
        </p:txBody>
      </p:sp>
    </p:spTree>
    <p:extLst>
      <p:ext uri="{BB962C8B-B14F-4D97-AF65-F5344CB8AC3E}">
        <p14:creationId xmlns:p14="http://schemas.microsoft.com/office/powerpoint/2010/main" val="24460715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07861" y="1124744"/>
            <a:ext cx="8229600" cy="1143000"/>
          </a:xfrm>
        </p:spPr>
        <p:txBody>
          <a:bodyPr>
            <a:normAutofit/>
          </a:bodyPr>
          <a:lstStyle/>
          <a:p>
            <a:r>
              <a:rPr lang="sv-SE" sz="5400" b="1" dirty="0" smtClean="0"/>
              <a:t>EY - Revisionsberättelse</a:t>
            </a:r>
            <a:endParaRPr lang="sv-SE" sz="5400" b="1" dirty="0"/>
          </a:p>
        </p:txBody>
      </p:sp>
      <p:sp>
        <p:nvSpPr>
          <p:cNvPr id="3" name="Platshållare för bildnummer 2"/>
          <p:cNvSpPr>
            <a:spLocks noGrp="1"/>
          </p:cNvSpPr>
          <p:nvPr>
            <p:ph type="sldNum" sz="quarter" idx="12"/>
          </p:nvPr>
        </p:nvSpPr>
        <p:spPr/>
        <p:txBody>
          <a:bodyPr/>
          <a:lstStyle/>
          <a:p>
            <a:fld id="{2F89B3F1-5101-C448-BDD8-E136015A573A}" type="slidenum">
              <a:rPr lang="sv-SE" smtClean="0"/>
              <a:t>15</a:t>
            </a:fld>
            <a:endParaRPr lang="sv-SE" dirty="0"/>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09187" y="2267743"/>
            <a:ext cx="5028460" cy="1994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9187" y="4262730"/>
            <a:ext cx="2324100"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56627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07861" y="713100"/>
            <a:ext cx="8229600" cy="1171247"/>
          </a:xfrm>
        </p:spPr>
        <p:txBody>
          <a:bodyPr/>
          <a:lstStyle/>
          <a:p>
            <a:r>
              <a:rPr lang="sv-SE" b="1" dirty="0" smtClean="0"/>
              <a:t>allabrf.se – ett betygssystem </a:t>
            </a:r>
            <a:endParaRPr lang="sv-SE" b="1" dirty="0"/>
          </a:p>
        </p:txBody>
      </p:sp>
      <p:sp>
        <p:nvSpPr>
          <p:cNvPr id="3" name="Platshållare för bildnummer 2"/>
          <p:cNvSpPr>
            <a:spLocks noGrp="1"/>
          </p:cNvSpPr>
          <p:nvPr>
            <p:ph type="sldNum" sz="quarter" idx="12"/>
          </p:nvPr>
        </p:nvSpPr>
        <p:spPr/>
        <p:txBody>
          <a:bodyPr/>
          <a:lstStyle/>
          <a:p>
            <a:fld id="{2F89B3F1-5101-C448-BDD8-E136015A573A}" type="slidenum">
              <a:rPr lang="sv-SE" smtClean="0"/>
              <a:t>16</a:t>
            </a:fld>
            <a:endParaRPr lang="sv-SE" dirty="0"/>
          </a:p>
        </p:txBody>
      </p:sp>
      <p:sp>
        <p:nvSpPr>
          <p:cNvPr id="4" name="Platshållare för innehåll 3"/>
          <p:cNvSpPr>
            <a:spLocks noGrp="1"/>
          </p:cNvSpPr>
          <p:nvPr>
            <p:ph idx="1"/>
          </p:nvPr>
        </p:nvSpPr>
        <p:spPr>
          <a:xfrm>
            <a:off x="914400" y="2186126"/>
            <a:ext cx="7772400" cy="3868445"/>
          </a:xfrm>
        </p:spPr>
        <p:txBody>
          <a:bodyPr>
            <a:normAutofit fontScale="92500" lnSpcReduction="20000"/>
          </a:bodyPr>
          <a:lstStyle/>
          <a:p>
            <a:r>
              <a:rPr lang="sv-SE" sz="2400" dirty="0" smtClean="0"/>
              <a:t>Sveriges </a:t>
            </a:r>
            <a:r>
              <a:rPr lang="sv-SE" sz="2400" dirty="0"/>
              <a:t>största databas med ekonomisk information om bostadsrättsföreningar</a:t>
            </a:r>
            <a:r>
              <a:rPr lang="sv-SE" sz="2400" dirty="0" smtClean="0"/>
              <a:t>.</a:t>
            </a:r>
          </a:p>
          <a:p>
            <a:r>
              <a:rPr lang="sv-SE" sz="2400" b="1" dirty="0" smtClean="0"/>
              <a:t>Mäter sju </a:t>
            </a:r>
            <a:r>
              <a:rPr lang="sv-SE" sz="2400" b="1" dirty="0"/>
              <a:t>viktiga </a:t>
            </a:r>
            <a:r>
              <a:rPr lang="sv-SE" sz="2400" b="1" dirty="0" smtClean="0"/>
              <a:t>parametrar</a:t>
            </a:r>
            <a:r>
              <a:rPr lang="sv-SE" sz="2400" dirty="0"/>
              <a:t>	</a:t>
            </a:r>
            <a:r>
              <a:rPr lang="sv-SE" sz="2400" dirty="0" smtClean="0"/>
              <a:t>	</a:t>
            </a:r>
            <a:r>
              <a:rPr lang="sv-SE" sz="2400" b="1" dirty="0" smtClean="0"/>
              <a:t>Vikt</a:t>
            </a:r>
            <a:r>
              <a:rPr lang="sv-SE" sz="2400" dirty="0" smtClean="0"/>
              <a:t> 	</a:t>
            </a:r>
          </a:p>
          <a:p>
            <a:pPr marL="857250" lvl="1" indent="-457200">
              <a:buFont typeface="+mj-lt"/>
              <a:buAutoNum type="arabicPeriod"/>
            </a:pPr>
            <a:r>
              <a:rPr lang="sv-SE" sz="2000" dirty="0" smtClean="0"/>
              <a:t>Skuldsättning					30%</a:t>
            </a:r>
          </a:p>
          <a:p>
            <a:pPr marL="857250" lvl="1" indent="-457200">
              <a:buFont typeface="+mj-lt"/>
              <a:buAutoNum type="arabicPeriod"/>
            </a:pPr>
            <a:r>
              <a:rPr lang="sv-SE" sz="2000" dirty="0" smtClean="0"/>
              <a:t>Avgiftsnivå					20%</a:t>
            </a:r>
          </a:p>
          <a:p>
            <a:pPr marL="857250" lvl="1" indent="-457200">
              <a:buFont typeface="+mj-lt"/>
              <a:buAutoNum type="arabicPeriod"/>
            </a:pPr>
            <a:r>
              <a:rPr lang="sv-SE" sz="2000" dirty="0" smtClean="0"/>
              <a:t>Kassaflöde					20%</a:t>
            </a:r>
          </a:p>
          <a:p>
            <a:pPr marL="857250" lvl="1" indent="-457200">
              <a:buFont typeface="+mj-lt"/>
              <a:buAutoNum type="arabicPeriod"/>
            </a:pPr>
            <a:r>
              <a:rPr lang="sv-SE" sz="2000" dirty="0" smtClean="0"/>
              <a:t>Hyresintäkter					10%</a:t>
            </a:r>
          </a:p>
          <a:p>
            <a:pPr marL="857250" lvl="1" indent="-457200">
              <a:buFont typeface="+mj-lt"/>
              <a:buAutoNum type="arabicPeriod"/>
            </a:pPr>
            <a:r>
              <a:rPr lang="sv-SE" sz="2000" dirty="0"/>
              <a:t>D</a:t>
            </a:r>
            <a:r>
              <a:rPr lang="sv-SE" sz="2000" dirty="0" smtClean="0"/>
              <a:t>rift- </a:t>
            </a:r>
            <a:r>
              <a:rPr lang="sv-SE" sz="2000" dirty="0"/>
              <a:t>och </a:t>
            </a:r>
            <a:r>
              <a:rPr lang="sv-SE" sz="2000" dirty="0" smtClean="0"/>
              <a:t>underhållskostnader	10%</a:t>
            </a:r>
          </a:p>
          <a:p>
            <a:pPr marL="857250" lvl="1" indent="-457200">
              <a:buFont typeface="+mj-lt"/>
              <a:buAutoNum type="arabicPeriod"/>
            </a:pPr>
            <a:r>
              <a:rPr lang="sv-SE" sz="2000" dirty="0"/>
              <a:t>R</a:t>
            </a:r>
            <a:r>
              <a:rPr lang="sv-SE" sz="2000" dirty="0" smtClean="0"/>
              <a:t>äntekostnader</a:t>
            </a:r>
            <a:r>
              <a:rPr lang="sv-SE" sz="2000" dirty="0"/>
              <a:t> </a:t>
            </a:r>
            <a:r>
              <a:rPr lang="sv-SE" sz="2000" dirty="0" smtClean="0"/>
              <a:t>				10%</a:t>
            </a:r>
            <a:endParaRPr lang="sv-SE" sz="2000" dirty="0"/>
          </a:p>
          <a:p>
            <a:pPr marL="857250" lvl="1" indent="-457200">
              <a:buFont typeface="+mj-lt"/>
              <a:buAutoNum type="arabicPeriod"/>
            </a:pPr>
            <a:r>
              <a:rPr lang="sv-SE" sz="2000" dirty="0" smtClean="0"/>
              <a:t>Skattskyldighet </a:t>
            </a:r>
            <a:r>
              <a:rPr lang="sv-SE" sz="2000" dirty="0"/>
              <a:t>("äkta"/"oäkta</a:t>
            </a:r>
            <a:r>
              <a:rPr lang="sv-SE" sz="2000" dirty="0" smtClean="0"/>
              <a:t>").	   -</a:t>
            </a:r>
          </a:p>
          <a:p>
            <a:r>
              <a:rPr lang="sv-SE" sz="2400" dirty="0"/>
              <a:t>Betygsskalan är A++, A+, A, B och C där A++ är högsta och C är lägsta.</a:t>
            </a:r>
          </a:p>
        </p:txBody>
      </p:sp>
    </p:spTree>
    <p:extLst>
      <p:ext uri="{BB962C8B-B14F-4D97-AF65-F5344CB8AC3E}">
        <p14:creationId xmlns:p14="http://schemas.microsoft.com/office/powerpoint/2010/main" val="17101605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1" dirty="0"/>
              <a:t>Betyg A – för vår förening</a:t>
            </a:r>
          </a:p>
        </p:txBody>
      </p:sp>
      <p:sp>
        <p:nvSpPr>
          <p:cNvPr id="4" name="Platshållare för bildnummer 3"/>
          <p:cNvSpPr>
            <a:spLocks noGrp="1"/>
          </p:cNvSpPr>
          <p:nvPr>
            <p:ph type="sldNum" sz="quarter" idx="12"/>
          </p:nvPr>
        </p:nvSpPr>
        <p:spPr/>
        <p:txBody>
          <a:bodyPr/>
          <a:lstStyle/>
          <a:p>
            <a:fld id="{2F89B3F1-5101-C448-BDD8-E136015A573A}" type="slidenum">
              <a:rPr lang="sv-SE" smtClean="0"/>
              <a:t>17</a:t>
            </a:fld>
            <a:endParaRPr lang="sv-SE" dirty="0"/>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35405" y="1417638"/>
            <a:ext cx="5703595" cy="4696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40495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67544" y="908720"/>
            <a:ext cx="8229600" cy="1143000"/>
          </a:xfrm>
        </p:spPr>
        <p:txBody>
          <a:bodyPr/>
          <a:lstStyle/>
          <a:p>
            <a:r>
              <a:rPr lang="sv-SE" b="1" dirty="0" smtClean="0"/>
              <a:t>Styrelsearvode</a:t>
            </a:r>
            <a:endParaRPr lang="sv-SE" b="1" dirty="0"/>
          </a:p>
        </p:txBody>
      </p:sp>
      <p:sp>
        <p:nvSpPr>
          <p:cNvPr id="3" name="Platshållare för innehåll 2"/>
          <p:cNvSpPr>
            <a:spLocks noGrp="1"/>
          </p:cNvSpPr>
          <p:nvPr>
            <p:ph idx="1"/>
          </p:nvPr>
        </p:nvSpPr>
        <p:spPr>
          <a:xfrm>
            <a:off x="457200" y="2276872"/>
            <a:ext cx="8229600" cy="3849291"/>
          </a:xfrm>
        </p:spPr>
        <p:txBody>
          <a:bodyPr/>
          <a:lstStyle/>
          <a:p>
            <a:pPr marL="342900" lvl="1" indent="-342900">
              <a:buFont typeface="Arial" panose="020B0604020202020204" pitchFamily="34" charset="0"/>
              <a:buChar char="•"/>
            </a:pPr>
            <a:r>
              <a:rPr lang="sv-SE" dirty="0" smtClean="0"/>
              <a:t>Styrelsen föreslår följande ersättning för </a:t>
            </a:r>
            <a:r>
              <a:rPr lang="sv-SE" dirty="0"/>
              <a:t>kommande </a:t>
            </a:r>
            <a:r>
              <a:rPr lang="sv-SE" dirty="0" smtClean="0"/>
              <a:t>mandatperiod om:</a:t>
            </a:r>
          </a:p>
          <a:p>
            <a:pPr lvl="1"/>
            <a:r>
              <a:rPr lang="sv-SE" sz="2400" b="1" dirty="0" smtClean="0"/>
              <a:t>Totalt 100.000 kr för styrelsens medlemmar och husvärdar </a:t>
            </a:r>
            <a:r>
              <a:rPr lang="sv-SE" sz="2400" dirty="0" smtClean="0"/>
              <a:t>(inkl. sociala avgifter och skatt)</a:t>
            </a:r>
            <a:endParaRPr lang="sv-SE" dirty="0" smtClean="0"/>
          </a:p>
          <a:p>
            <a:r>
              <a:rPr lang="sv-SE" sz="2800" dirty="0" smtClean="0"/>
              <a:t>Samma belopp som beslutades på förra årsstämman, dvs ingen förändring.</a:t>
            </a:r>
          </a:p>
          <a:p>
            <a:pPr marL="0" indent="0">
              <a:buNone/>
            </a:pPr>
            <a:endParaRPr lang="sv-SE" dirty="0"/>
          </a:p>
        </p:txBody>
      </p:sp>
      <p:sp>
        <p:nvSpPr>
          <p:cNvPr id="4" name="textruta 3"/>
          <p:cNvSpPr txBox="1"/>
          <p:nvPr/>
        </p:nvSpPr>
        <p:spPr>
          <a:xfrm>
            <a:off x="611560" y="332656"/>
            <a:ext cx="1944216" cy="369332"/>
          </a:xfrm>
          <a:prstGeom prst="rect">
            <a:avLst/>
          </a:prstGeom>
          <a:noFill/>
        </p:spPr>
        <p:txBody>
          <a:bodyPr wrap="square" rtlCol="0">
            <a:spAutoFit/>
          </a:bodyPr>
          <a:lstStyle/>
          <a:p>
            <a:endParaRPr lang="sv-SE" dirty="0"/>
          </a:p>
        </p:txBody>
      </p:sp>
      <p:sp>
        <p:nvSpPr>
          <p:cNvPr id="6" name="Platshållare för bildnummer 5"/>
          <p:cNvSpPr>
            <a:spLocks noGrp="1"/>
          </p:cNvSpPr>
          <p:nvPr>
            <p:ph type="sldNum" sz="quarter" idx="12"/>
          </p:nvPr>
        </p:nvSpPr>
        <p:spPr/>
        <p:txBody>
          <a:bodyPr/>
          <a:lstStyle/>
          <a:p>
            <a:fld id="{2F89B3F1-5101-C448-BDD8-E136015A573A}" type="slidenum">
              <a:rPr lang="sv-SE" smtClean="0"/>
              <a:t>18</a:t>
            </a:fld>
            <a:endParaRPr lang="sv-SE" dirty="0"/>
          </a:p>
        </p:txBody>
      </p:sp>
    </p:spTree>
    <p:extLst>
      <p:ext uri="{BB962C8B-B14F-4D97-AF65-F5344CB8AC3E}">
        <p14:creationId xmlns:p14="http://schemas.microsoft.com/office/powerpoint/2010/main" val="15048292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67544" y="303225"/>
            <a:ext cx="8229600" cy="1143000"/>
          </a:xfrm>
        </p:spPr>
        <p:txBody>
          <a:bodyPr/>
          <a:lstStyle/>
          <a:p>
            <a:r>
              <a:rPr lang="sv-SE" b="1" dirty="0" smtClean="0"/>
              <a:t>Styrelsearvode - ersättningsnivåer</a:t>
            </a:r>
            <a:endParaRPr lang="sv-SE" b="1" dirty="0"/>
          </a:p>
        </p:txBody>
      </p:sp>
      <p:sp>
        <p:nvSpPr>
          <p:cNvPr id="3" name="Platshållare för innehåll 2"/>
          <p:cNvSpPr>
            <a:spLocks noGrp="1"/>
          </p:cNvSpPr>
          <p:nvPr>
            <p:ph idx="1"/>
          </p:nvPr>
        </p:nvSpPr>
        <p:spPr>
          <a:xfrm>
            <a:off x="467544" y="1762822"/>
            <a:ext cx="8229600" cy="3849291"/>
          </a:xfrm>
        </p:spPr>
        <p:txBody>
          <a:bodyPr>
            <a:normAutofit/>
          </a:bodyPr>
          <a:lstStyle/>
          <a:p>
            <a:r>
              <a:rPr lang="sv-SE" sz="2400" dirty="0" smtClean="0"/>
              <a:t>På årsmötet 2016 fick styrelsen i uppdrag att ta fram en mall för hur styrelsearvode ska fördelas mellan ledamöter i styrelsen.</a:t>
            </a:r>
          </a:p>
          <a:p>
            <a:r>
              <a:rPr lang="sv-SE" sz="2400" dirty="0" smtClean="0"/>
              <a:t>Vi har arbetet fram följande förslag:</a:t>
            </a:r>
          </a:p>
          <a:p>
            <a:pPr lvl="1"/>
            <a:r>
              <a:rPr lang="sv-SE" sz="1800" dirty="0" smtClean="0"/>
              <a:t>Ordförande, vice ordförande, kassör &amp; sekreterare			7 500 kr</a:t>
            </a:r>
          </a:p>
          <a:p>
            <a:pPr lvl="1"/>
            <a:r>
              <a:rPr lang="sv-SE" sz="1800" dirty="0" smtClean="0"/>
              <a:t>Övrig ledamot 										4 500 kr</a:t>
            </a:r>
          </a:p>
          <a:p>
            <a:pPr lvl="1"/>
            <a:r>
              <a:rPr lang="sv-SE" sz="1800" dirty="0" smtClean="0"/>
              <a:t>Suppleant											2 500 kr</a:t>
            </a:r>
          </a:p>
          <a:p>
            <a:pPr lvl="1"/>
            <a:r>
              <a:rPr lang="sv-SE" sz="1800" i="1" dirty="0" smtClean="0"/>
              <a:t>Förutom ovanstående utgår en ersättning per möte till ordinarie ledamöter</a:t>
            </a:r>
          </a:p>
          <a:p>
            <a:pPr lvl="1"/>
            <a:endParaRPr lang="sv-SE" sz="1800" i="1" dirty="0"/>
          </a:p>
          <a:p>
            <a:pPr lvl="1"/>
            <a:r>
              <a:rPr lang="sv-SE" sz="1800" dirty="0" smtClean="0"/>
              <a:t>Husvärdar											2 000 kr</a:t>
            </a:r>
            <a:endParaRPr lang="sv-SE" sz="1800" dirty="0"/>
          </a:p>
        </p:txBody>
      </p:sp>
      <p:sp>
        <p:nvSpPr>
          <p:cNvPr id="4" name="textruta 3"/>
          <p:cNvSpPr txBox="1"/>
          <p:nvPr/>
        </p:nvSpPr>
        <p:spPr>
          <a:xfrm>
            <a:off x="611560" y="332656"/>
            <a:ext cx="1944216" cy="369332"/>
          </a:xfrm>
          <a:prstGeom prst="rect">
            <a:avLst/>
          </a:prstGeom>
          <a:noFill/>
        </p:spPr>
        <p:txBody>
          <a:bodyPr wrap="square" rtlCol="0">
            <a:spAutoFit/>
          </a:bodyPr>
          <a:lstStyle/>
          <a:p>
            <a:endParaRPr lang="sv-SE" dirty="0"/>
          </a:p>
        </p:txBody>
      </p:sp>
      <p:sp>
        <p:nvSpPr>
          <p:cNvPr id="6" name="Platshållare för bildnummer 5"/>
          <p:cNvSpPr>
            <a:spLocks noGrp="1"/>
          </p:cNvSpPr>
          <p:nvPr>
            <p:ph type="sldNum" sz="quarter" idx="12"/>
          </p:nvPr>
        </p:nvSpPr>
        <p:spPr/>
        <p:txBody>
          <a:bodyPr/>
          <a:lstStyle/>
          <a:p>
            <a:fld id="{2F89B3F1-5101-C448-BDD8-E136015A573A}" type="slidenum">
              <a:rPr lang="sv-SE" smtClean="0"/>
              <a:t>19</a:t>
            </a:fld>
            <a:endParaRPr lang="sv-SE" dirty="0"/>
          </a:p>
        </p:txBody>
      </p:sp>
    </p:spTree>
    <p:extLst>
      <p:ext uri="{BB962C8B-B14F-4D97-AF65-F5344CB8AC3E}">
        <p14:creationId xmlns:p14="http://schemas.microsoft.com/office/powerpoint/2010/main" val="4509515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50380" y="905256"/>
            <a:ext cx="8939315" cy="5952744"/>
          </a:xfrm>
        </p:spPr>
        <p:txBody>
          <a:bodyPr numCol="2">
            <a:noAutofit/>
          </a:bodyPr>
          <a:lstStyle/>
          <a:p>
            <a:pPr marL="514350" lvl="0" indent="-514350">
              <a:buFont typeface="+mj-lt"/>
              <a:buAutoNum type="arabicPeriod"/>
            </a:pPr>
            <a:r>
              <a:rPr lang="sv-SE" sz="1600" dirty="0" smtClean="0"/>
              <a:t>Öppnande</a:t>
            </a:r>
            <a:endParaRPr lang="sv-SE" sz="1400" dirty="0"/>
          </a:p>
          <a:p>
            <a:pPr marL="514350" lvl="0" indent="-514350">
              <a:buFont typeface="+mj-lt"/>
              <a:buAutoNum type="arabicPeriod"/>
            </a:pPr>
            <a:r>
              <a:rPr lang="sv-SE" sz="1600" dirty="0"/>
              <a:t>Godkännande av dagordning</a:t>
            </a:r>
            <a:endParaRPr lang="sv-SE" sz="1400" dirty="0"/>
          </a:p>
          <a:p>
            <a:pPr marL="514350" lvl="0" indent="-514350">
              <a:buFont typeface="+mj-lt"/>
              <a:buAutoNum type="arabicPeriod"/>
            </a:pPr>
            <a:r>
              <a:rPr lang="sv-SE" sz="1600" dirty="0"/>
              <a:t>Val av stämmoordförande</a:t>
            </a:r>
            <a:endParaRPr lang="sv-SE" sz="1400" dirty="0"/>
          </a:p>
          <a:p>
            <a:pPr marL="514350" lvl="0" indent="-514350">
              <a:buFont typeface="+mj-lt"/>
              <a:buAutoNum type="arabicPeriod"/>
            </a:pPr>
            <a:r>
              <a:rPr lang="sv-SE" sz="1600" dirty="0"/>
              <a:t>Anmälan av stämmoordförandens val av protokollförare</a:t>
            </a:r>
            <a:endParaRPr lang="sv-SE" sz="1400" dirty="0"/>
          </a:p>
          <a:p>
            <a:pPr marL="514350" lvl="0" indent="-514350">
              <a:buFont typeface="+mj-lt"/>
              <a:buAutoNum type="arabicPeriod"/>
            </a:pPr>
            <a:r>
              <a:rPr lang="sv-SE" sz="1600" dirty="0"/>
              <a:t>Val av två justeringsmän, tillika rösträknare</a:t>
            </a:r>
            <a:endParaRPr lang="sv-SE" sz="1400" dirty="0"/>
          </a:p>
          <a:p>
            <a:pPr marL="514350" lvl="0" indent="-514350">
              <a:buFont typeface="+mj-lt"/>
              <a:buAutoNum type="arabicPeriod"/>
            </a:pPr>
            <a:r>
              <a:rPr lang="sv-SE" sz="1600" dirty="0"/>
              <a:t>Fråga om stämman blivit i stadgeenlig ordning utlyst</a:t>
            </a:r>
            <a:endParaRPr lang="sv-SE" sz="1400" dirty="0"/>
          </a:p>
          <a:p>
            <a:pPr marL="514350" lvl="0" indent="-514350">
              <a:buFont typeface="+mj-lt"/>
              <a:buAutoNum type="arabicPeriod"/>
            </a:pPr>
            <a:r>
              <a:rPr lang="sv-SE" sz="1600" dirty="0"/>
              <a:t>Fastställande av </a:t>
            </a:r>
            <a:r>
              <a:rPr lang="sv-SE" sz="1600" dirty="0" smtClean="0"/>
              <a:t>röstlängd</a:t>
            </a:r>
          </a:p>
          <a:p>
            <a:pPr marL="514350" lvl="0" indent="-514350">
              <a:buFont typeface="+mj-lt"/>
              <a:buAutoNum type="arabicPeriod"/>
            </a:pPr>
            <a:r>
              <a:rPr lang="sv-SE" sz="1600" dirty="0" smtClean="0"/>
              <a:t>Vad innebär det att bo i en bostadsrättsförening</a:t>
            </a:r>
            <a:endParaRPr lang="sv-SE" sz="1400" dirty="0"/>
          </a:p>
          <a:p>
            <a:pPr marL="514350" lvl="0" indent="-514350">
              <a:buFont typeface="+mj-lt"/>
              <a:buAutoNum type="arabicPeriod"/>
            </a:pPr>
            <a:r>
              <a:rPr lang="sv-SE" sz="1600" dirty="0" smtClean="0"/>
              <a:t>Ekonomi/Föredragning av styrelsens årsredovisning</a:t>
            </a:r>
          </a:p>
          <a:p>
            <a:pPr lvl="1">
              <a:buFont typeface="+mj-lt"/>
              <a:buAutoNum type="alphaLcPeriod"/>
            </a:pPr>
            <a:r>
              <a:rPr lang="sv-SE" sz="1400" dirty="0" smtClean="0"/>
              <a:t>  Ekonomisk strategi</a:t>
            </a:r>
            <a:endParaRPr lang="sv-SE" sz="1400" dirty="0"/>
          </a:p>
          <a:p>
            <a:pPr marL="800100" lvl="1" indent="-342900">
              <a:buFont typeface="+mj-lt"/>
              <a:buAutoNum type="alphaLcPeriod"/>
            </a:pPr>
            <a:r>
              <a:rPr lang="sv-SE" sz="1400" dirty="0" smtClean="0"/>
              <a:t>Förvaltningsberättelse </a:t>
            </a:r>
          </a:p>
          <a:p>
            <a:pPr marL="800100" lvl="1" indent="-342900">
              <a:buFont typeface="+mj-lt"/>
              <a:buAutoNum type="alphaLcPeriod"/>
            </a:pPr>
            <a:r>
              <a:rPr lang="sv-SE" sz="1400" dirty="0" smtClean="0"/>
              <a:t>Balansräkning</a:t>
            </a:r>
          </a:p>
          <a:p>
            <a:pPr marL="800100" lvl="1" indent="-342900">
              <a:buFont typeface="+mj-lt"/>
              <a:buAutoNum type="alphaLcPeriod"/>
            </a:pPr>
            <a:r>
              <a:rPr lang="sv-SE" sz="1400" dirty="0" smtClean="0"/>
              <a:t>Resultaträkning</a:t>
            </a:r>
            <a:r>
              <a:rPr lang="sv-SE" sz="1100" dirty="0" smtClean="0"/>
              <a:t> </a:t>
            </a:r>
          </a:p>
          <a:p>
            <a:pPr marL="800100" lvl="1" indent="-342900">
              <a:buFont typeface="+mj-lt"/>
              <a:buAutoNum type="alphaLcPeriod"/>
            </a:pPr>
            <a:r>
              <a:rPr lang="sv-SE" sz="1400" dirty="0" smtClean="0"/>
              <a:t>Vinstdisposition</a:t>
            </a:r>
            <a:endParaRPr lang="sv-SE" sz="1100" dirty="0"/>
          </a:p>
          <a:p>
            <a:pPr marL="514350" lvl="0" indent="-514350">
              <a:buFont typeface="+mj-lt"/>
              <a:buAutoNum type="arabicPeriod"/>
            </a:pPr>
            <a:r>
              <a:rPr lang="sv-SE" sz="1600" dirty="0" smtClean="0"/>
              <a:t>Föredragning </a:t>
            </a:r>
            <a:r>
              <a:rPr lang="sv-SE" sz="1600" dirty="0"/>
              <a:t>av revisorns berättelse</a:t>
            </a:r>
            <a:endParaRPr lang="sv-SE" sz="1400" dirty="0"/>
          </a:p>
          <a:p>
            <a:pPr marL="514350" lvl="0" indent="-514350">
              <a:buFont typeface="+mj-lt"/>
              <a:buAutoNum type="arabicPeriod"/>
            </a:pPr>
            <a:endParaRPr lang="sv-SE" sz="1600" dirty="0" smtClean="0"/>
          </a:p>
          <a:p>
            <a:pPr marL="514350" lvl="0" indent="-514350">
              <a:buFont typeface="+mj-lt"/>
              <a:buAutoNum type="arabicPeriod"/>
            </a:pPr>
            <a:endParaRPr lang="sv-SE" sz="1600" dirty="0"/>
          </a:p>
          <a:p>
            <a:pPr marL="514350" lvl="0" indent="-514350">
              <a:buFont typeface="+mj-lt"/>
              <a:buAutoNum type="arabicPeriod"/>
            </a:pPr>
            <a:r>
              <a:rPr lang="sv-SE" sz="1600" dirty="0" smtClean="0"/>
              <a:t>Beslut </a:t>
            </a:r>
            <a:r>
              <a:rPr lang="sv-SE" sz="1600" dirty="0"/>
              <a:t>om fastställande av resultat- och </a:t>
            </a:r>
            <a:r>
              <a:rPr lang="sv-SE" sz="1600" dirty="0" smtClean="0"/>
              <a:t>balansräkning</a:t>
            </a:r>
          </a:p>
          <a:p>
            <a:pPr marL="514350" lvl="0" indent="-514350">
              <a:buFont typeface="+mj-lt"/>
              <a:buAutoNum type="arabicPeriod"/>
            </a:pPr>
            <a:r>
              <a:rPr lang="sv-SE" sz="1600" dirty="0" smtClean="0"/>
              <a:t>Beslut om resultatdisposition</a:t>
            </a:r>
            <a:endParaRPr lang="sv-SE" sz="1400" dirty="0" smtClean="0"/>
          </a:p>
          <a:p>
            <a:pPr marL="514350" lvl="0" indent="-514350">
              <a:buFont typeface="+mj-lt"/>
              <a:buAutoNum type="arabicPeriod"/>
            </a:pPr>
            <a:r>
              <a:rPr lang="sv-SE" sz="1600" dirty="0" smtClean="0"/>
              <a:t>Fråga om ansvarsfrihet för styrelseledamöterna</a:t>
            </a:r>
            <a:endParaRPr lang="sv-SE" sz="1400" dirty="0" smtClean="0"/>
          </a:p>
          <a:p>
            <a:pPr marL="514350" lvl="0" indent="-514350">
              <a:buFont typeface="+mj-lt"/>
              <a:buAutoNum type="arabicPeriod"/>
            </a:pPr>
            <a:r>
              <a:rPr lang="sv-SE" sz="1600" dirty="0" smtClean="0"/>
              <a:t>Beslut om arvoden åt styrelseledamöter</a:t>
            </a:r>
            <a:endParaRPr lang="sv-SE" sz="1400" dirty="0" smtClean="0"/>
          </a:p>
          <a:p>
            <a:pPr marL="514350" lvl="0" indent="-514350">
              <a:buFont typeface="+mj-lt"/>
              <a:buAutoNum type="arabicPeriod"/>
            </a:pPr>
            <a:r>
              <a:rPr lang="sv-SE" sz="1600" dirty="0" smtClean="0"/>
              <a:t>Val av styrelseledamöter och suppleanter</a:t>
            </a:r>
            <a:endParaRPr lang="sv-SE" sz="1400" dirty="0" smtClean="0"/>
          </a:p>
          <a:p>
            <a:pPr marL="514350" lvl="0" indent="-514350">
              <a:buFont typeface="+mj-lt"/>
              <a:buAutoNum type="arabicPeriod"/>
            </a:pPr>
            <a:r>
              <a:rPr lang="sv-SE" sz="1600" dirty="0" smtClean="0"/>
              <a:t>Val av revisor och revisorssuppleant</a:t>
            </a:r>
            <a:endParaRPr lang="sv-SE" sz="1400" dirty="0" smtClean="0"/>
          </a:p>
          <a:p>
            <a:pPr marL="514350" lvl="0" indent="-514350">
              <a:buFont typeface="+mj-lt"/>
              <a:buAutoNum type="arabicPeriod"/>
            </a:pPr>
            <a:r>
              <a:rPr lang="sv-SE" sz="1600" dirty="0" smtClean="0"/>
              <a:t>Val av valberedning</a:t>
            </a:r>
            <a:endParaRPr lang="sv-SE" sz="1400" dirty="0" smtClean="0"/>
          </a:p>
          <a:p>
            <a:pPr marL="514350" lvl="0" indent="-514350">
              <a:buFont typeface="+mj-lt"/>
              <a:buAutoNum type="arabicPeriod"/>
            </a:pPr>
            <a:r>
              <a:rPr lang="sv-SE" sz="1600" dirty="0" smtClean="0"/>
              <a:t>Propositioner</a:t>
            </a:r>
            <a:endParaRPr lang="sv-SE" sz="1400" dirty="0" smtClean="0"/>
          </a:p>
          <a:p>
            <a:pPr marL="800100" lvl="1" indent="-342900">
              <a:buFont typeface="+mj-lt"/>
              <a:buAutoNum type="alphaLcPeriod"/>
            </a:pPr>
            <a:r>
              <a:rPr lang="sv-SE" sz="1400" dirty="0" smtClean="0"/>
              <a:t>Styrelsens förslag om ändrade stadgar-beslut 2</a:t>
            </a:r>
          </a:p>
          <a:p>
            <a:pPr marL="800100" lvl="1" indent="-342900">
              <a:buFont typeface="+mj-lt"/>
              <a:buAutoNum type="alphaLcPeriod"/>
            </a:pPr>
            <a:r>
              <a:rPr lang="sv-SE" sz="1400" dirty="0" smtClean="0"/>
              <a:t>Styrelsens förslag om årsavgift för andrahandsuthyrning</a:t>
            </a:r>
            <a:endParaRPr lang="sv-SE" sz="1100" dirty="0"/>
          </a:p>
          <a:p>
            <a:pPr marL="800100" lvl="1" indent="-342900">
              <a:buFont typeface="+mj-lt"/>
              <a:buAutoNum type="alphaLcPeriod"/>
            </a:pPr>
            <a:r>
              <a:rPr lang="sv-SE" sz="1400" dirty="0" smtClean="0"/>
              <a:t>Styrelsens förslag om uppförande av staket</a:t>
            </a:r>
          </a:p>
          <a:p>
            <a:pPr marL="800100" lvl="1" indent="-342900">
              <a:buFont typeface="+mj-lt"/>
              <a:buAutoNum type="alphaLcPeriod"/>
            </a:pPr>
            <a:r>
              <a:rPr lang="sv-SE" sz="1400" dirty="0" smtClean="0"/>
              <a:t>Styrelsens förslag om hjärtstartare</a:t>
            </a:r>
            <a:endParaRPr lang="sv-SE" sz="1100" dirty="0" smtClean="0"/>
          </a:p>
          <a:p>
            <a:pPr marL="514350" indent="-514350">
              <a:buFont typeface="+mj-lt"/>
              <a:buAutoNum type="arabicPeriod"/>
            </a:pPr>
            <a:r>
              <a:rPr lang="sv-SE" sz="1600" dirty="0" smtClean="0"/>
              <a:t>Övriga frågor  </a:t>
            </a:r>
            <a:endParaRPr lang="sv-SE" sz="1400" dirty="0"/>
          </a:p>
          <a:p>
            <a:pPr lvl="1" indent="-342900">
              <a:buFont typeface="+mj-lt"/>
              <a:buAutoNum type="alphaLcPeriod"/>
            </a:pPr>
            <a:r>
              <a:rPr lang="sv-SE" sz="1400" dirty="0" smtClean="0"/>
              <a:t>Info - Vår ekonomiska och tekniska förvaltning</a:t>
            </a:r>
            <a:endParaRPr lang="sv-SE" sz="1000" dirty="0" smtClean="0"/>
          </a:p>
          <a:p>
            <a:pPr lvl="1" indent="-342900">
              <a:buFont typeface="+mj-lt"/>
              <a:buAutoNum type="alphaLcPeriod"/>
            </a:pPr>
            <a:r>
              <a:rPr lang="sv-SE" sz="1400" dirty="0" smtClean="0"/>
              <a:t>Övriga frågor</a:t>
            </a:r>
          </a:p>
          <a:p>
            <a:pPr marL="514350" lvl="0" indent="-514350">
              <a:buFont typeface="+mj-lt"/>
              <a:buAutoNum type="arabicPeriod"/>
            </a:pPr>
            <a:r>
              <a:rPr lang="sv-SE" sz="1600" dirty="0" smtClean="0"/>
              <a:t>Mötet avslutas</a:t>
            </a:r>
            <a:endParaRPr lang="sv-SE" sz="1400" dirty="0" smtClean="0"/>
          </a:p>
        </p:txBody>
      </p:sp>
      <p:sp>
        <p:nvSpPr>
          <p:cNvPr id="5" name="Platshållare för bildnummer 4"/>
          <p:cNvSpPr>
            <a:spLocks noGrp="1"/>
          </p:cNvSpPr>
          <p:nvPr>
            <p:ph type="sldNum" sz="quarter" idx="12"/>
          </p:nvPr>
        </p:nvSpPr>
        <p:spPr/>
        <p:txBody>
          <a:bodyPr/>
          <a:lstStyle/>
          <a:p>
            <a:fld id="{2F89B3F1-5101-C448-BDD8-E136015A573A}" type="slidenum">
              <a:rPr lang="sv-SE" smtClean="0"/>
              <a:t>2</a:t>
            </a:fld>
            <a:endParaRPr lang="sv-SE" dirty="0"/>
          </a:p>
        </p:txBody>
      </p:sp>
      <p:sp>
        <p:nvSpPr>
          <p:cNvPr id="8" name="textruta 7"/>
          <p:cNvSpPr txBox="1"/>
          <p:nvPr/>
        </p:nvSpPr>
        <p:spPr>
          <a:xfrm>
            <a:off x="577313" y="307066"/>
            <a:ext cx="7428097" cy="461665"/>
          </a:xfrm>
          <a:prstGeom prst="rect">
            <a:avLst/>
          </a:prstGeom>
          <a:noFill/>
        </p:spPr>
        <p:txBody>
          <a:bodyPr wrap="square" rtlCol="0">
            <a:spAutoFit/>
          </a:bodyPr>
          <a:lstStyle/>
          <a:p>
            <a:r>
              <a:rPr lang="sv-SE" sz="2400" b="1" dirty="0" smtClean="0"/>
              <a:t>DAGORDNING FÖRENINGSSTÄMMA 2017-05-15</a:t>
            </a:r>
            <a:endParaRPr lang="sv-SE" sz="2400" b="1" dirty="0"/>
          </a:p>
        </p:txBody>
      </p:sp>
    </p:spTree>
    <p:extLst>
      <p:ext uri="{BB962C8B-B14F-4D97-AF65-F5344CB8AC3E}">
        <p14:creationId xmlns:p14="http://schemas.microsoft.com/office/powerpoint/2010/main" val="25198429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130488"/>
            <a:ext cx="8229600" cy="1143000"/>
          </a:xfrm>
        </p:spPr>
        <p:txBody>
          <a:bodyPr>
            <a:normAutofit fontScale="90000"/>
          </a:bodyPr>
          <a:lstStyle/>
          <a:p>
            <a:r>
              <a:rPr lang="sv-SE" dirty="0" smtClean="0"/>
              <a:t>Valberedningens förslag på ny styrelse</a:t>
            </a:r>
            <a:endParaRPr lang="sv-SE" dirty="0"/>
          </a:p>
        </p:txBody>
      </p:sp>
      <p:sp>
        <p:nvSpPr>
          <p:cNvPr id="3" name="Platshållare för innehåll 2"/>
          <p:cNvSpPr>
            <a:spLocks noGrp="1"/>
          </p:cNvSpPr>
          <p:nvPr>
            <p:ph idx="1"/>
          </p:nvPr>
        </p:nvSpPr>
        <p:spPr>
          <a:xfrm>
            <a:off x="1992573" y="1259841"/>
            <a:ext cx="6428096" cy="4772469"/>
          </a:xfrm>
        </p:spPr>
        <p:txBody>
          <a:bodyPr>
            <a:normAutofit fontScale="25000" lnSpcReduction="20000"/>
          </a:bodyPr>
          <a:lstStyle/>
          <a:p>
            <a:pPr marL="0" lvl="1" indent="0">
              <a:buNone/>
            </a:pPr>
            <a:r>
              <a:rPr lang="sv-SE" sz="8000" b="1" dirty="0" smtClean="0"/>
              <a:t>Styrelsen ska enligt våra stadgar bestå av:</a:t>
            </a:r>
          </a:p>
          <a:p>
            <a:pPr marL="742950" lvl="2" indent="-342900"/>
            <a:r>
              <a:rPr lang="sv-SE" sz="8000" dirty="0" smtClean="0"/>
              <a:t>Minst 3 och högst </a:t>
            </a:r>
            <a:r>
              <a:rPr lang="sv-SE" sz="8000" dirty="0"/>
              <a:t>7</a:t>
            </a:r>
            <a:r>
              <a:rPr lang="sv-SE" sz="8000" dirty="0" smtClean="0"/>
              <a:t> stycken ledamöter</a:t>
            </a:r>
          </a:p>
          <a:p>
            <a:pPr marL="742950" lvl="2" indent="-342900"/>
            <a:r>
              <a:rPr lang="sv-SE" sz="8000" dirty="0" smtClean="0"/>
              <a:t>Minst 1 och högst 3 stycken suppleanter</a:t>
            </a:r>
            <a:endParaRPr lang="sv-SE" sz="8000" dirty="0"/>
          </a:p>
          <a:p>
            <a:pPr marL="0" lvl="1" indent="0">
              <a:buNone/>
            </a:pPr>
            <a:endParaRPr lang="sv-SE" sz="6400" b="1" dirty="0" smtClean="0"/>
          </a:p>
          <a:p>
            <a:pPr marL="0" lvl="1" indent="0">
              <a:buNone/>
            </a:pPr>
            <a:r>
              <a:rPr lang="sv-SE" sz="7200" b="1" dirty="0" smtClean="0"/>
              <a:t>Ordinarie ledamöter</a:t>
            </a:r>
          </a:p>
          <a:p>
            <a:r>
              <a:rPr lang="sv-SE" sz="7600" dirty="0" smtClean="0"/>
              <a:t>Lars-Inge Eriksson – Omval 1 år</a:t>
            </a:r>
          </a:p>
          <a:p>
            <a:r>
              <a:rPr lang="sv-SE" sz="7600" dirty="0" smtClean="0"/>
              <a:t>Lennart Arnberg – Omval 1 år</a:t>
            </a:r>
          </a:p>
          <a:p>
            <a:r>
              <a:rPr lang="sv-SE" sz="7600" dirty="0" smtClean="0"/>
              <a:t>Jessica Stiegler –   1 år kvar</a:t>
            </a:r>
          </a:p>
          <a:p>
            <a:r>
              <a:rPr lang="sv-SE" sz="7600" dirty="0" smtClean="0"/>
              <a:t>Oskar Sandzén – 1 år kvar</a:t>
            </a:r>
          </a:p>
          <a:p>
            <a:r>
              <a:rPr lang="sv-SE" sz="7600" dirty="0" smtClean="0"/>
              <a:t>Gunilla Rydenstrand – Nyval 1 år (tidigare suppl. </a:t>
            </a:r>
            <a:r>
              <a:rPr lang="sv-SE" sz="7600" dirty="0"/>
              <a:t>i</a:t>
            </a:r>
            <a:r>
              <a:rPr lang="sv-SE" sz="7600" dirty="0" smtClean="0"/>
              <a:t> 1 år)</a:t>
            </a:r>
          </a:p>
          <a:p>
            <a:r>
              <a:rPr lang="sv-SE" sz="7600" dirty="0" smtClean="0"/>
              <a:t>Josefin </a:t>
            </a:r>
            <a:r>
              <a:rPr lang="sv-SE" sz="7600" dirty="0" err="1" smtClean="0"/>
              <a:t>Özbek</a:t>
            </a:r>
            <a:r>
              <a:rPr lang="sv-SE" sz="7600" dirty="0" smtClean="0"/>
              <a:t> – Nyval 2 år</a:t>
            </a:r>
          </a:p>
          <a:p>
            <a:pPr marL="857250" lvl="1" indent="-857250">
              <a:buFont typeface="Arial" panose="020B0604020202020204" pitchFamily="34" charset="0"/>
              <a:buChar char="•"/>
            </a:pPr>
            <a:endParaRPr lang="sv-SE" sz="7200" dirty="0" smtClean="0"/>
          </a:p>
          <a:p>
            <a:pPr marL="0" lvl="1" indent="0">
              <a:buNone/>
            </a:pPr>
            <a:r>
              <a:rPr lang="sv-SE" sz="7200" b="1" dirty="0" smtClean="0"/>
              <a:t>Suppleanter</a:t>
            </a:r>
          </a:p>
          <a:p>
            <a:pPr marL="857250" lvl="1" indent="-857250">
              <a:buFont typeface="Arial" panose="020B0604020202020204" pitchFamily="34" charset="0"/>
              <a:buChar char="•"/>
            </a:pPr>
            <a:r>
              <a:rPr lang="sv-SE" sz="7200" dirty="0" smtClean="0"/>
              <a:t>Martin Carlsson – 1 år kvar</a:t>
            </a:r>
          </a:p>
          <a:p>
            <a:pPr marL="857250" lvl="1" indent="-857250">
              <a:buFont typeface="Arial" panose="020B0604020202020204" pitchFamily="34" charset="0"/>
              <a:buChar char="•"/>
            </a:pPr>
            <a:r>
              <a:rPr lang="sv-SE" sz="7200" dirty="0" smtClean="0"/>
              <a:t>Adam Modig – Nyval 2 år</a:t>
            </a:r>
          </a:p>
          <a:p>
            <a:pPr marL="857250" lvl="1" indent="-857250">
              <a:buFont typeface="Arial" panose="020B0604020202020204" pitchFamily="34" charset="0"/>
              <a:buChar char="•"/>
            </a:pPr>
            <a:r>
              <a:rPr lang="sv-SE" sz="7200" dirty="0" smtClean="0"/>
              <a:t>Robin Melander – Nyval 2 år</a:t>
            </a:r>
            <a:endParaRPr lang="sv-SE" sz="7200" dirty="0"/>
          </a:p>
        </p:txBody>
      </p:sp>
      <p:sp>
        <p:nvSpPr>
          <p:cNvPr id="4" name="textruta 3"/>
          <p:cNvSpPr txBox="1"/>
          <p:nvPr/>
        </p:nvSpPr>
        <p:spPr>
          <a:xfrm>
            <a:off x="611560" y="332656"/>
            <a:ext cx="1944216" cy="369332"/>
          </a:xfrm>
          <a:prstGeom prst="rect">
            <a:avLst/>
          </a:prstGeom>
          <a:noFill/>
        </p:spPr>
        <p:txBody>
          <a:bodyPr wrap="square" rtlCol="0">
            <a:spAutoFit/>
          </a:bodyPr>
          <a:lstStyle/>
          <a:p>
            <a:endParaRPr lang="sv-SE" dirty="0"/>
          </a:p>
        </p:txBody>
      </p:sp>
      <p:sp>
        <p:nvSpPr>
          <p:cNvPr id="8" name="Platshållare för bildnummer 7"/>
          <p:cNvSpPr>
            <a:spLocks noGrp="1"/>
          </p:cNvSpPr>
          <p:nvPr>
            <p:ph type="sldNum" sz="quarter" idx="12"/>
          </p:nvPr>
        </p:nvSpPr>
        <p:spPr/>
        <p:txBody>
          <a:bodyPr/>
          <a:lstStyle/>
          <a:p>
            <a:fld id="{2F89B3F1-5101-C448-BDD8-E136015A573A}" type="slidenum">
              <a:rPr lang="sv-SE" smtClean="0"/>
              <a:t>20</a:t>
            </a:fld>
            <a:endParaRPr lang="sv-SE"/>
          </a:p>
        </p:txBody>
      </p:sp>
      <p:sp>
        <p:nvSpPr>
          <p:cNvPr id="9" name="textruta 8"/>
          <p:cNvSpPr txBox="1"/>
          <p:nvPr/>
        </p:nvSpPr>
        <p:spPr>
          <a:xfrm>
            <a:off x="1091822" y="2297070"/>
            <a:ext cx="3057098" cy="369332"/>
          </a:xfrm>
          <a:prstGeom prst="rect">
            <a:avLst/>
          </a:prstGeom>
          <a:noFill/>
        </p:spPr>
        <p:txBody>
          <a:bodyPr wrap="square" rtlCol="0">
            <a:spAutoFit/>
          </a:bodyPr>
          <a:lstStyle/>
          <a:p>
            <a:pPr algn="ctr"/>
            <a:endParaRPr lang="sv-SE" dirty="0"/>
          </a:p>
        </p:txBody>
      </p:sp>
    </p:spTree>
    <p:extLst>
      <p:ext uri="{BB962C8B-B14F-4D97-AF65-F5344CB8AC3E}">
        <p14:creationId xmlns:p14="http://schemas.microsoft.com/office/powerpoint/2010/main" val="32423634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1" dirty="0" smtClean="0"/>
              <a:t>Styrelsens val av husvärdar</a:t>
            </a:r>
            <a:endParaRPr lang="sv-SE" b="1" dirty="0"/>
          </a:p>
        </p:txBody>
      </p:sp>
      <p:pic>
        <p:nvPicPr>
          <p:cNvPr id="5" name="Bildobjekt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763" y="1432755"/>
            <a:ext cx="7369792" cy="4453918"/>
          </a:xfrm>
          <a:prstGeom prst="rect">
            <a:avLst/>
          </a:prstGeom>
        </p:spPr>
      </p:pic>
      <p:sp>
        <p:nvSpPr>
          <p:cNvPr id="3" name="Platshållare för innehåll 2"/>
          <p:cNvSpPr>
            <a:spLocks noGrp="1"/>
          </p:cNvSpPr>
          <p:nvPr>
            <p:ph idx="1"/>
          </p:nvPr>
        </p:nvSpPr>
        <p:spPr>
          <a:xfrm>
            <a:off x="1405719" y="2289317"/>
            <a:ext cx="7390263" cy="2187149"/>
          </a:xfrm>
        </p:spPr>
        <p:txBody>
          <a:bodyPr/>
          <a:lstStyle/>
          <a:p>
            <a:r>
              <a:rPr lang="sv-SE" dirty="0" smtClean="0">
                <a:solidFill>
                  <a:schemeClr val="bg1"/>
                </a:solidFill>
              </a:rPr>
              <a:t>Clara Ingemarsdotter – Rabattvägen 36</a:t>
            </a:r>
          </a:p>
          <a:p>
            <a:r>
              <a:rPr lang="sv-SE" dirty="0" smtClean="0">
                <a:solidFill>
                  <a:schemeClr val="bg1"/>
                </a:solidFill>
              </a:rPr>
              <a:t>Tommy Matsson –Rabattvägen 38</a:t>
            </a:r>
          </a:p>
          <a:p>
            <a:r>
              <a:rPr lang="sv-SE" sz="3600" dirty="0" smtClean="0">
                <a:solidFill>
                  <a:schemeClr val="bg1"/>
                </a:solidFill>
              </a:rPr>
              <a:t>Lage Qvarfordt – Rabattvägen 40</a:t>
            </a:r>
            <a:endParaRPr lang="sv-SE" sz="3600" dirty="0">
              <a:solidFill>
                <a:schemeClr val="bg1"/>
              </a:solidFill>
            </a:endParaRPr>
          </a:p>
        </p:txBody>
      </p:sp>
      <p:sp>
        <p:nvSpPr>
          <p:cNvPr id="4" name="Platshållare för bildnummer 3"/>
          <p:cNvSpPr>
            <a:spLocks noGrp="1"/>
          </p:cNvSpPr>
          <p:nvPr>
            <p:ph type="sldNum" sz="quarter" idx="12"/>
          </p:nvPr>
        </p:nvSpPr>
        <p:spPr/>
        <p:txBody>
          <a:bodyPr/>
          <a:lstStyle/>
          <a:p>
            <a:fld id="{2F89B3F1-5101-C448-BDD8-E136015A573A}" type="slidenum">
              <a:rPr lang="sv-SE" smtClean="0"/>
              <a:t>21</a:t>
            </a:fld>
            <a:endParaRPr lang="sv-SE" dirty="0"/>
          </a:p>
        </p:txBody>
      </p:sp>
    </p:spTree>
    <p:extLst>
      <p:ext uri="{BB962C8B-B14F-4D97-AF65-F5344CB8AC3E}">
        <p14:creationId xmlns:p14="http://schemas.microsoft.com/office/powerpoint/2010/main" val="4028281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67544" y="908720"/>
            <a:ext cx="8229600" cy="1143000"/>
          </a:xfrm>
        </p:spPr>
        <p:txBody>
          <a:bodyPr/>
          <a:lstStyle/>
          <a:p>
            <a:r>
              <a:rPr lang="sv-SE" b="1" dirty="0" smtClean="0"/>
              <a:t>Val av revisor</a:t>
            </a:r>
            <a:endParaRPr lang="sv-SE" b="1" dirty="0"/>
          </a:p>
        </p:txBody>
      </p:sp>
      <p:sp>
        <p:nvSpPr>
          <p:cNvPr id="3" name="Platshållare för innehåll 2"/>
          <p:cNvSpPr>
            <a:spLocks noGrp="1"/>
          </p:cNvSpPr>
          <p:nvPr>
            <p:ph idx="1"/>
          </p:nvPr>
        </p:nvSpPr>
        <p:spPr>
          <a:xfrm>
            <a:off x="1021278" y="2276872"/>
            <a:ext cx="7665522" cy="3849291"/>
          </a:xfrm>
        </p:spPr>
        <p:txBody>
          <a:bodyPr/>
          <a:lstStyle/>
          <a:p>
            <a:pPr marL="342900" lvl="1" indent="-342900">
              <a:buFont typeface="Arial" panose="020B0604020202020204" pitchFamily="34" charset="0"/>
              <a:buChar char="•"/>
            </a:pPr>
            <a:r>
              <a:rPr lang="sv-SE" dirty="0" smtClean="0"/>
              <a:t>Styrelsen anlitar EY för revisionsuppdrag.</a:t>
            </a:r>
            <a:endParaRPr lang="sv-SE" sz="2800" dirty="0" smtClean="0"/>
          </a:p>
          <a:p>
            <a:pPr marL="342900" lvl="1" indent="-342900">
              <a:buFont typeface="Arial" panose="020B0604020202020204" pitchFamily="34" charset="0"/>
              <a:buChar char="•"/>
            </a:pPr>
            <a:r>
              <a:rPr lang="sv-SE" dirty="0" smtClean="0"/>
              <a:t>Styrelsen kommer att anlita EY för kommande år.</a:t>
            </a:r>
          </a:p>
          <a:p>
            <a:pPr marL="342900" lvl="1" indent="-342900">
              <a:buFont typeface="Arial" panose="020B0604020202020204" pitchFamily="34" charset="0"/>
              <a:buChar char="•"/>
            </a:pPr>
            <a:r>
              <a:rPr lang="sv-SE" dirty="0" smtClean="0"/>
              <a:t>V</a:t>
            </a:r>
            <a:r>
              <a:rPr lang="sv-SE" sz="2800" dirty="0" smtClean="0"/>
              <a:t>i har inte upphandlat ny revisor.</a:t>
            </a:r>
          </a:p>
          <a:p>
            <a:pPr marL="342900" lvl="1" indent="-342900">
              <a:buFont typeface="Arial" panose="020B0604020202020204" pitchFamily="34" charset="0"/>
              <a:buChar char="•"/>
            </a:pPr>
            <a:endParaRPr lang="sv-SE" dirty="0"/>
          </a:p>
          <a:p>
            <a:pPr marL="342900" lvl="1" indent="-342900">
              <a:buFont typeface="Arial" panose="020B0604020202020204" pitchFamily="34" charset="0"/>
              <a:buChar char="•"/>
            </a:pPr>
            <a:r>
              <a:rPr lang="sv-SE" sz="2800" dirty="0" smtClean="0"/>
              <a:t>Styrelsens förslag:</a:t>
            </a:r>
          </a:p>
          <a:p>
            <a:pPr marL="742950" lvl="2" indent="-342900">
              <a:buFont typeface="Arial" panose="020B0604020202020204" pitchFamily="34" charset="0"/>
              <a:buChar char="•"/>
            </a:pPr>
            <a:r>
              <a:rPr lang="sv-SE" sz="2400" dirty="0" smtClean="0"/>
              <a:t>Revisor Magnus Eriksson, Ernst &amp; Young AB (omval)</a:t>
            </a:r>
          </a:p>
          <a:p>
            <a:pPr marL="742950" lvl="2" indent="-342900">
              <a:buFont typeface="Arial" panose="020B0604020202020204" pitchFamily="34" charset="0"/>
              <a:buChar char="•"/>
            </a:pPr>
            <a:r>
              <a:rPr lang="sv-SE" dirty="0" smtClean="0"/>
              <a:t>Revisorssuppleant, Ernst &amp; Young AB</a:t>
            </a:r>
            <a:endParaRPr lang="sv-SE" sz="2400" dirty="0" smtClean="0"/>
          </a:p>
          <a:p>
            <a:pPr marL="0" indent="0">
              <a:buNone/>
            </a:pPr>
            <a:endParaRPr lang="sv-SE" dirty="0"/>
          </a:p>
        </p:txBody>
      </p:sp>
      <p:sp>
        <p:nvSpPr>
          <p:cNvPr id="4" name="textruta 3"/>
          <p:cNvSpPr txBox="1"/>
          <p:nvPr/>
        </p:nvSpPr>
        <p:spPr>
          <a:xfrm>
            <a:off x="611560" y="332656"/>
            <a:ext cx="1944216" cy="369332"/>
          </a:xfrm>
          <a:prstGeom prst="rect">
            <a:avLst/>
          </a:prstGeom>
          <a:noFill/>
        </p:spPr>
        <p:txBody>
          <a:bodyPr wrap="square" rtlCol="0">
            <a:spAutoFit/>
          </a:bodyPr>
          <a:lstStyle/>
          <a:p>
            <a:endParaRPr lang="sv-SE" dirty="0"/>
          </a:p>
        </p:txBody>
      </p:sp>
      <p:sp>
        <p:nvSpPr>
          <p:cNvPr id="6" name="Platshållare för bildnummer 5"/>
          <p:cNvSpPr>
            <a:spLocks noGrp="1"/>
          </p:cNvSpPr>
          <p:nvPr>
            <p:ph type="sldNum" sz="quarter" idx="12"/>
          </p:nvPr>
        </p:nvSpPr>
        <p:spPr/>
        <p:txBody>
          <a:bodyPr/>
          <a:lstStyle/>
          <a:p>
            <a:fld id="{2F89B3F1-5101-C448-BDD8-E136015A573A}" type="slidenum">
              <a:rPr lang="sv-SE" smtClean="0"/>
              <a:t>22</a:t>
            </a:fld>
            <a:endParaRPr lang="sv-SE"/>
          </a:p>
        </p:txBody>
      </p:sp>
    </p:spTree>
    <p:extLst>
      <p:ext uri="{BB962C8B-B14F-4D97-AF65-F5344CB8AC3E}">
        <p14:creationId xmlns:p14="http://schemas.microsoft.com/office/powerpoint/2010/main" val="34836431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67544" y="908720"/>
            <a:ext cx="8229600" cy="1143000"/>
          </a:xfrm>
        </p:spPr>
        <p:txBody>
          <a:bodyPr/>
          <a:lstStyle/>
          <a:p>
            <a:r>
              <a:rPr lang="sv-SE" b="1" dirty="0" smtClean="0"/>
              <a:t>Val av valberedning</a:t>
            </a:r>
            <a:endParaRPr lang="sv-SE" b="1" dirty="0"/>
          </a:p>
        </p:txBody>
      </p:sp>
      <p:sp>
        <p:nvSpPr>
          <p:cNvPr id="3" name="Platshållare för innehåll 2"/>
          <p:cNvSpPr>
            <a:spLocks noGrp="1"/>
          </p:cNvSpPr>
          <p:nvPr>
            <p:ph idx="1"/>
          </p:nvPr>
        </p:nvSpPr>
        <p:spPr>
          <a:xfrm>
            <a:off x="457200" y="2276872"/>
            <a:ext cx="8229600" cy="3849291"/>
          </a:xfrm>
        </p:spPr>
        <p:txBody>
          <a:bodyPr/>
          <a:lstStyle/>
          <a:p>
            <a:pPr marL="0" lvl="1" indent="0" algn="ctr">
              <a:buNone/>
            </a:pPr>
            <a:r>
              <a:rPr lang="sv-SE" dirty="0" smtClean="0"/>
              <a:t>Styrelsen föreslår att följande personer väljs till valberedning för verksamhetsåret 2016:</a:t>
            </a:r>
          </a:p>
          <a:p>
            <a:pPr marL="0" lvl="1" indent="0" algn="ctr">
              <a:buNone/>
            </a:pPr>
            <a:endParaRPr lang="sv-SE" dirty="0" smtClean="0"/>
          </a:p>
          <a:p>
            <a:pPr marL="342900" lvl="1" indent="-342900" algn="ctr">
              <a:buFont typeface="Arial" panose="020B0604020202020204" pitchFamily="34" charset="0"/>
              <a:buChar char="•"/>
            </a:pPr>
            <a:r>
              <a:rPr lang="sv-SE" dirty="0" smtClean="0"/>
              <a:t>Malin Korsvall, Rabattvägen 40</a:t>
            </a:r>
            <a:endParaRPr lang="sv-SE" dirty="0"/>
          </a:p>
          <a:p>
            <a:pPr marL="0" lvl="1" indent="0">
              <a:buNone/>
            </a:pPr>
            <a:r>
              <a:rPr lang="sv-SE" dirty="0" smtClean="0"/>
              <a:t>                        Vakant</a:t>
            </a:r>
          </a:p>
          <a:p>
            <a:pPr marL="0" lvl="1" indent="0">
              <a:buNone/>
            </a:pPr>
            <a:r>
              <a:rPr lang="sv-SE" dirty="0"/>
              <a:t>	</a:t>
            </a:r>
            <a:r>
              <a:rPr lang="sv-SE" dirty="0" smtClean="0"/>
              <a:t>			 Vakant</a:t>
            </a:r>
          </a:p>
        </p:txBody>
      </p:sp>
      <p:sp>
        <p:nvSpPr>
          <p:cNvPr id="4" name="textruta 3"/>
          <p:cNvSpPr txBox="1"/>
          <p:nvPr/>
        </p:nvSpPr>
        <p:spPr>
          <a:xfrm>
            <a:off x="611560" y="332656"/>
            <a:ext cx="1944216" cy="369332"/>
          </a:xfrm>
          <a:prstGeom prst="rect">
            <a:avLst/>
          </a:prstGeom>
          <a:noFill/>
        </p:spPr>
        <p:txBody>
          <a:bodyPr wrap="square" rtlCol="0">
            <a:spAutoFit/>
          </a:bodyPr>
          <a:lstStyle/>
          <a:p>
            <a:endParaRPr lang="sv-SE" dirty="0"/>
          </a:p>
        </p:txBody>
      </p:sp>
      <p:sp>
        <p:nvSpPr>
          <p:cNvPr id="6" name="Platshållare för bildnummer 5"/>
          <p:cNvSpPr>
            <a:spLocks noGrp="1"/>
          </p:cNvSpPr>
          <p:nvPr>
            <p:ph type="sldNum" sz="quarter" idx="12"/>
          </p:nvPr>
        </p:nvSpPr>
        <p:spPr/>
        <p:txBody>
          <a:bodyPr/>
          <a:lstStyle/>
          <a:p>
            <a:fld id="{2F89B3F1-5101-C448-BDD8-E136015A573A}" type="slidenum">
              <a:rPr lang="sv-SE" smtClean="0"/>
              <a:t>23</a:t>
            </a:fld>
            <a:endParaRPr lang="sv-SE"/>
          </a:p>
        </p:txBody>
      </p:sp>
    </p:spTree>
    <p:extLst>
      <p:ext uri="{BB962C8B-B14F-4D97-AF65-F5344CB8AC3E}">
        <p14:creationId xmlns:p14="http://schemas.microsoft.com/office/powerpoint/2010/main" val="35858538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162715"/>
            <a:ext cx="8229600" cy="1512331"/>
          </a:xfrm>
        </p:spPr>
        <p:txBody>
          <a:bodyPr/>
          <a:lstStyle/>
          <a:p>
            <a:r>
              <a:rPr lang="sv-SE" b="1" dirty="0" smtClean="0"/>
              <a:t>Förslag om stadgeändring</a:t>
            </a:r>
            <a:endParaRPr lang="sv-SE" b="1" dirty="0"/>
          </a:p>
        </p:txBody>
      </p:sp>
      <p:sp>
        <p:nvSpPr>
          <p:cNvPr id="3" name="Platshållare för innehåll 2"/>
          <p:cNvSpPr>
            <a:spLocks noGrp="1"/>
          </p:cNvSpPr>
          <p:nvPr>
            <p:ph idx="1"/>
          </p:nvPr>
        </p:nvSpPr>
        <p:spPr>
          <a:xfrm>
            <a:off x="457200" y="1774209"/>
            <a:ext cx="3986454" cy="4375630"/>
          </a:xfrm>
        </p:spPr>
        <p:txBody>
          <a:bodyPr>
            <a:noAutofit/>
          </a:bodyPr>
          <a:lstStyle/>
          <a:p>
            <a:pPr marL="0" indent="0">
              <a:buNone/>
            </a:pPr>
            <a:r>
              <a:rPr lang="sv-SE" sz="1400" b="1" dirty="0" smtClean="0"/>
              <a:t>        STYRELSEN</a:t>
            </a:r>
            <a:endParaRPr lang="sv-SE" sz="1400" dirty="0"/>
          </a:p>
          <a:p>
            <a:r>
              <a:rPr lang="sv-SE" sz="1400" b="1" dirty="0"/>
              <a:t>16 §</a:t>
            </a:r>
            <a:endParaRPr lang="sv-SE" sz="1400" dirty="0"/>
          </a:p>
          <a:p>
            <a:r>
              <a:rPr lang="sv-SE" sz="1400" dirty="0"/>
              <a:t>Styrelsen består av minst tre och högst sju ledamöter med minst en och högst tre suppleanter.</a:t>
            </a:r>
          </a:p>
          <a:p>
            <a:r>
              <a:rPr lang="sv-SE" sz="1400" dirty="0"/>
              <a:t>Styrelseledamöter och suppleanter väljs av föreningsstämman för högst två år. Till styrelseledamot och suppleant kan förutom medlem väljas även make eller sambo till medlem samt närstående som varaktigt sammanbor med medlemmen.</a:t>
            </a:r>
          </a:p>
          <a:p>
            <a:r>
              <a:rPr lang="sv-SE" sz="1400" dirty="0"/>
              <a:t>Valbar är endast den som är bosatt i föreningens fastighet.</a:t>
            </a:r>
          </a:p>
          <a:p>
            <a:r>
              <a:rPr lang="sv-SE" sz="1400" dirty="0"/>
              <a:t>Styrelsen utser inom sig ordförande och andra funktionärer. Föreningens firma tecknas, förutom av styrelsen, av två styrelseledamöter i förening.</a:t>
            </a:r>
          </a:p>
          <a:p>
            <a:pPr marL="0" indent="0">
              <a:buNone/>
            </a:pPr>
            <a:r>
              <a:rPr lang="sv-SE" sz="1400" b="1" dirty="0"/>
              <a:t> </a:t>
            </a:r>
            <a:endParaRPr lang="sv-SE" sz="1400" dirty="0"/>
          </a:p>
        </p:txBody>
      </p:sp>
      <p:sp>
        <p:nvSpPr>
          <p:cNvPr id="4" name="Platshållare för bildnummer 3"/>
          <p:cNvSpPr>
            <a:spLocks noGrp="1"/>
          </p:cNvSpPr>
          <p:nvPr>
            <p:ph type="sldNum" sz="quarter" idx="12"/>
          </p:nvPr>
        </p:nvSpPr>
        <p:spPr>
          <a:xfrm>
            <a:off x="6553200" y="5955262"/>
            <a:ext cx="2133600" cy="365125"/>
          </a:xfrm>
        </p:spPr>
        <p:txBody>
          <a:bodyPr/>
          <a:lstStyle/>
          <a:p>
            <a:fld id="{2F89B3F1-5101-C448-BDD8-E136015A573A}" type="slidenum">
              <a:rPr lang="sv-SE" smtClean="0"/>
              <a:t>24</a:t>
            </a:fld>
            <a:endParaRPr lang="sv-SE" dirty="0"/>
          </a:p>
        </p:txBody>
      </p:sp>
      <p:sp>
        <p:nvSpPr>
          <p:cNvPr id="5" name="Platshållare för innehåll 2"/>
          <p:cNvSpPr txBox="1">
            <a:spLocks/>
          </p:cNvSpPr>
          <p:nvPr/>
        </p:nvSpPr>
        <p:spPr>
          <a:xfrm>
            <a:off x="4539765" y="1774209"/>
            <a:ext cx="4303984" cy="3736316"/>
          </a:xfrm>
          <a:prstGeom prst="rect">
            <a:avLst/>
          </a:prstGeom>
        </p:spPr>
        <p:txBody>
          <a:bodyPr vert="horz" lIns="91440" tIns="45720" rIns="91440" bIns="45720" rtlCol="0">
            <a:normAutofit fontScale="5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sv-SE" sz="2500" dirty="0"/>
              <a:t> </a:t>
            </a:r>
            <a:r>
              <a:rPr lang="sv-SE" sz="2500" dirty="0" smtClean="0"/>
              <a:t>     </a:t>
            </a:r>
            <a:r>
              <a:rPr lang="sv-SE" sz="2800" b="1" dirty="0" smtClean="0"/>
              <a:t> </a:t>
            </a:r>
            <a:r>
              <a:rPr lang="sv-SE" sz="2500" b="1" dirty="0"/>
              <a:t>STYRELSEN</a:t>
            </a:r>
            <a:endParaRPr lang="sv-SE" sz="2500" dirty="0"/>
          </a:p>
          <a:p>
            <a:r>
              <a:rPr lang="sv-SE" sz="2500" b="1" dirty="0"/>
              <a:t>16 §</a:t>
            </a:r>
            <a:endParaRPr lang="sv-SE" sz="2500" dirty="0"/>
          </a:p>
          <a:p>
            <a:r>
              <a:rPr lang="sv-SE" sz="2500" dirty="0"/>
              <a:t>Styrelsen består av minst tre och högst sju ledamöter med minst en och högst tre suppleanter.</a:t>
            </a:r>
          </a:p>
          <a:p>
            <a:r>
              <a:rPr lang="sv-SE" sz="2500" dirty="0"/>
              <a:t>Styrelseledamöter och suppleanter väljs av föreningsstämman för högst två år. Till styrelseledamot och suppleant kan förutom medlem väljas även make eller sambo till medlem samt närstående som varaktigt sammanbor med medlemmen.  </a:t>
            </a:r>
            <a:endParaRPr lang="sv-SE" sz="2500" dirty="0" smtClean="0"/>
          </a:p>
          <a:p>
            <a:r>
              <a:rPr lang="sv-SE" sz="2500" b="1" i="1" dirty="0" smtClean="0"/>
              <a:t>Om </a:t>
            </a:r>
            <a:r>
              <a:rPr lang="sv-SE" sz="2500" b="1" i="1" dirty="0"/>
              <a:t>synnerliga behov föreligger kan utomstående person väljas om personens kompetens och erfarenhet anses vara till gagn för föreningen.</a:t>
            </a:r>
          </a:p>
          <a:p>
            <a:r>
              <a:rPr lang="sv-SE" sz="2500" b="1" i="1" dirty="0">
                <a:solidFill>
                  <a:srgbClr val="FF0000"/>
                </a:solidFill>
              </a:rPr>
              <a:t>Valbar är endast den som är bosatt i föreningens fastighet. </a:t>
            </a:r>
            <a:r>
              <a:rPr lang="sv-SE" sz="2500" b="1" i="1" u="sng" dirty="0">
                <a:solidFill>
                  <a:srgbClr val="FF0000"/>
                </a:solidFill>
              </a:rPr>
              <a:t>UTGÅR!</a:t>
            </a:r>
          </a:p>
          <a:p>
            <a:r>
              <a:rPr lang="sv-SE" sz="2500" dirty="0"/>
              <a:t>Styrelsen utser inom sig ordförande och andra funktionärer. Föreningens firma tecknas, förutom av styrelsen, av två styrelseledamöter i förening.</a:t>
            </a:r>
          </a:p>
          <a:p>
            <a:pPr marL="0" indent="0">
              <a:buFont typeface="Arial"/>
              <a:buNone/>
            </a:pPr>
            <a:endParaRPr lang="sv-SE" sz="2500" dirty="0" smtClean="0"/>
          </a:p>
          <a:p>
            <a:endParaRPr lang="sv-SE" dirty="0"/>
          </a:p>
        </p:txBody>
      </p:sp>
      <p:sp>
        <p:nvSpPr>
          <p:cNvPr id="6" name="textruta 5"/>
          <p:cNvSpPr txBox="1"/>
          <p:nvPr/>
        </p:nvSpPr>
        <p:spPr>
          <a:xfrm>
            <a:off x="296619" y="1164952"/>
            <a:ext cx="8486292" cy="369332"/>
          </a:xfrm>
          <a:prstGeom prst="rect">
            <a:avLst/>
          </a:prstGeom>
          <a:noFill/>
        </p:spPr>
        <p:txBody>
          <a:bodyPr wrap="square" rtlCol="0">
            <a:spAutoFit/>
          </a:bodyPr>
          <a:lstStyle/>
          <a:p>
            <a:pPr algn="just"/>
            <a:r>
              <a:rPr lang="sv-SE" b="1" dirty="0" smtClean="0"/>
              <a:t>     GAMMAL LYDELSE	                                        FÖRESLAGEN NY LYDELSE</a:t>
            </a:r>
            <a:endParaRPr lang="sv-SE" b="1" dirty="0"/>
          </a:p>
        </p:txBody>
      </p:sp>
      <p:cxnSp>
        <p:nvCxnSpPr>
          <p:cNvPr id="8" name="Rak 7"/>
          <p:cNvCxnSpPr>
            <a:endCxn id="6" idx="0"/>
          </p:cNvCxnSpPr>
          <p:nvPr/>
        </p:nvCxnSpPr>
        <p:spPr>
          <a:xfrm flipH="1">
            <a:off x="4539765" y="1164952"/>
            <a:ext cx="94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Rak 9"/>
          <p:cNvCxnSpPr/>
          <p:nvPr/>
        </p:nvCxnSpPr>
        <p:spPr>
          <a:xfrm flipV="1">
            <a:off x="4443654" y="1119660"/>
            <a:ext cx="940" cy="5200727"/>
          </a:xfrm>
          <a:prstGeom prst="line">
            <a:avLst/>
          </a:prstGeom>
          <a:ln w="76200" cmpd="sng"/>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78997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67544" y="908720"/>
            <a:ext cx="8229600" cy="1143000"/>
          </a:xfrm>
        </p:spPr>
        <p:txBody>
          <a:bodyPr>
            <a:normAutofit/>
          </a:bodyPr>
          <a:lstStyle/>
          <a:p>
            <a:r>
              <a:rPr lang="sv-SE" sz="3600" b="1" dirty="0" smtClean="0"/>
              <a:t>Årsavgift för andrahandsuthyrning</a:t>
            </a:r>
            <a:endParaRPr lang="sv-SE" sz="3600" b="1" dirty="0"/>
          </a:p>
        </p:txBody>
      </p:sp>
      <p:sp>
        <p:nvSpPr>
          <p:cNvPr id="3" name="Platshållare för innehåll 2"/>
          <p:cNvSpPr>
            <a:spLocks noGrp="1"/>
          </p:cNvSpPr>
          <p:nvPr>
            <p:ph idx="1"/>
          </p:nvPr>
        </p:nvSpPr>
        <p:spPr>
          <a:xfrm>
            <a:off x="457200" y="2458192"/>
            <a:ext cx="8229600" cy="3667971"/>
          </a:xfrm>
        </p:spPr>
        <p:txBody>
          <a:bodyPr/>
          <a:lstStyle/>
          <a:p>
            <a:pPr marL="0" lvl="1" indent="0" algn="ctr">
              <a:buNone/>
            </a:pPr>
            <a:r>
              <a:rPr lang="sv-SE" dirty="0" smtClean="0"/>
              <a:t>  Styrelsen föreslår oförändrad avgift dvs 2400 kr </a:t>
            </a:r>
          </a:p>
          <a:p>
            <a:pPr marL="0" lvl="1" indent="0" algn="ctr">
              <a:buNone/>
            </a:pPr>
            <a:r>
              <a:rPr lang="sv-SE" dirty="0" smtClean="0"/>
              <a:t>Avgiften kan tas ut på hyran.</a:t>
            </a:r>
          </a:p>
        </p:txBody>
      </p:sp>
      <p:sp>
        <p:nvSpPr>
          <p:cNvPr id="4" name="textruta 3"/>
          <p:cNvSpPr txBox="1"/>
          <p:nvPr/>
        </p:nvSpPr>
        <p:spPr>
          <a:xfrm>
            <a:off x="611560" y="332656"/>
            <a:ext cx="1944216" cy="369332"/>
          </a:xfrm>
          <a:prstGeom prst="rect">
            <a:avLst/>
          </a:prstGeom>
          <a:noFill/>
        </p:spPr>
        <p:txBody>
          <a:bodyPr wrap="square" rtlCol="0">
            <a:spAutoFit/>
          </a:bodyPr>
          <a:lstStyle/>
          <a:p>
            <a:endParaRPr lang="sv-SE" dirty="0"/>
          </a:p>
        </p:txBody>
      </p:sp>
      <p:sp>
        <p:nvSpPr>
          <p:cNvPr id="6" name="Platshållare för bildnummer 5"/>
          <p:cNvSpPr>
            <a:spLocks noGrp="1"/>
          </p:cNvSpPr>
          <p:nvPr>
            <p:ph type="sldNum" sz="quarter" idx="12"/>
          </p:nvPr>
        </p:nvSpPr>
        <p:spPr/>
        <p:txBody>
          <a:bodyPr/>
          <a:lstStyle/>
          <a:p>
            <a:fld id="{2F89B3F1-5101-C448-BDD8-E136015A573A}" type="slidenum">
              <a:rPr lang="sv-SE" smtClean="0"/>
              <a:t>25</a:t>
            </a:fld>
            <a:endParaRPr lang="sv-SE"/>
          </a:p>
        </p:txBody>
      </p:sp>
    </p:spTree>
    <p:extLst>
      <p:ext uri="{BB962C8B-B14F-4D97-AF65-F5344CB8AC3E}">
        <p14:creationId xmlns:p14="http://schemas.microsoft.com/office/powerpoint/2010/main" val="34692758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1" dirty="0" smtClean="0"/>
              <a:t>Staket för våra mellangårdar</a:t>
            </a:r>
            <a:endParaRPr lang="sv-SE" b="1" dirty="0"/>
          </a:p>
        </p:txBody>
      </p:sp>
      <p:sp>
        <p:nvSpPr>
          <p:cNvPr id="3" name="Platshållare för innehåll 2"/>
          <p:cNvSpPr>
            <a:spLocks noGrp="1"/>
          </p:cNvSpPr>
          <p:nvPr>
            <p:ph idx="1"/>
          </p:nvPr>
        </p:nvSpPr>
        <p:spPr>
          <a:xfrm>
            <a:off x="457200" y="1303317"/>
            <a:ext cx="8229600" cy="4525963"/>
          </a:xfrm>
        </p:spPr>
        <p:txBody>
          <a:bodyPr/>
          <a:lstStyle/>
          <a:p>
            <a:pPr marL="0" indent="0" algn="ctr">
              <a:buNone/>
            </a:pPr>
            <a:r>
              <a:rPr lang="sv-SE" b="1" dirty="0"/>
              <a:t>S</a:t>
            </a:r>
            <a:r>
              <a:rPr lang="sv-SE" b="1" dirty="0" smtClean="0"/>
              <a:t>ituationsplan</a:t>
            </a:r>
            <a:endParaRPr lang="sv-SE" b="1" dirty="0"/>
          </a:p>
        </p:txBody>
      </p:sp>
      <p:sp>
        <p:nvSpPr>
          <p:cNvPr id="4" name="Platshållare för bildnummer 3"/>
          <p:cNvSpPr>
            <a:spLocks noGrp="1"/>
          </p:cNvSpPr>
          <p:nvPr>
            <p:ph type="sldNum" sz="quarter" idx="12"/>
          </p:nvPr>
        </p:nvSpPr>
        <p:spPr/>
        <p:txBody>
          <a:bodyPr/>
          <a:lstStyle/>
          <a:p>
            <a:fld id="{2F89B3F1-5101-C448-BDD8-E136015A573A}" type="slidenum">
              <a:rPr lang="sv-SE" smtClean="0"/>
              <a:t>26</a:t>
            </a:fld>
            <a:endParaRPr lang="sv-SE" dirty="0"/>
          </a:p>
        </p:txBody>
      </p:sp>
      <p:pic>
        <p:nvPicPr>
          <p:cNvPr id="2050" name="Picture 2" descr="C:\Users\seosksan\Desktop\Personligt\brf\situation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8437" y="1881209"/>
            <a:ext cx="6416159" cy="3968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91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b="1" dirty="0" smtClean="0"/>
              <a:t>Staket för våra mellangårdar</a:t>
            </a:r>
            <a:endParaRPr lang="sv-SE" b="1" dirty="0"/>
          </a:p>
        </p:txBody>
      </p:sp>
      <p:pic>
        <p:nvPicPr>
          <p:cNvPr id="5" name="Platshållare för innehåll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1130" y="1318160"/>
            <a:ext cx="4069498" cy="2711303"/>
          </a:xfrm>
        </p:spPr>
      </p:pic>
      <p:sp>
        <p:nvSpPr>
          <p:cNvPr id="2" name="Platshållare för bildnummer 1"/>
          <p:cNvSpPr>
            <a:spLocks noGrp="1"/>
          </p:cNvSpPr>
          <p:nvPr>
            <p:ph type="sldNum" sz="quarter" idx="12"/>
          </p:nvPr>
        </p:nvSpPr>
        <p:spPr/>
        <p:txBody>
          <a:bodyPr/>
          <a:lstStyle/>
          <a:p>
            <a:fld id="{2F89B3F1-5101-C448-BDD8-E136015A573A}" type="slidenum">
              <a:rPr lang="sv-SE" smtClean="0"/>
              <a:t>27</a:t>
            </a:fld>
            <a:endParaRPr lang="sv-SE" dirty="0"/>
          </a:p>
        </p:txBody>
      </p:sp>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640776" y="1796266"/>
            <a:ext cx="3824844" cy="2868633"/>
          </a:xfrm>
          <a:prstGeom prst="rect">
            <a:avLst/>
          </a:prstGeom>
        </p:spPr>
      </p:pic>
      <p:sp>
        <p:nvSpPr>
          <p:cNvPr id="6" name="textruta 5"/>
          <p:cNvSpPr txBox="1"/>
          <p:nvPr/>
        </p:nvSpPr>
        <p:spPr>
          <a:xfrm>
            <a:off x="2185060" y="3574265"/>
            <a:ext cx="1341912" cy="369332"/>
          </a:xfrm>
          <a:prstGeom prst="rect">
            <a:avLst/>
          </a:prstGeom>
          <a:noFill/>
        </p:spPr>
        <p:txBody>
          <a:bodyPr wrap="square" rtlCol="0">
            <a:spAutoFit/>
          </a:bodyPr>
          <a:lstStyle/>
          <a:p>
            <a:r>
              <a:rPr lang="sv-SE" b="1" dirty="0" smtClean="0">
                <a:latin typeface="Arial" panose="020B0604020202020204" pitchFamily="34" charset="0"/>
                <a:cs typeface="Arial" panose="020B0604020202020204" pitchFamily="34" charset="0"/>
              </a:rPr>
              <a:t>Lågt</a:t>
            </a:r>
            <a:endParaRPr lang="sv-SE" b="1" dirty="0">
              <a:latin typeface="Arial" panose="020B0604020202020204" pitchFamily="34" charset="0"/>
              <a:cs typeface="Arial" panose="020B0604020202020204" pitchFamily="34" charset="0"/>
            </a:endParaRPr>
          </a:p>
        </p:txBody>
      </p:sp>
      <p:sp>
        <p:nvSpPr>
          <p:cNvPr id="7" name="textruta 6"/>
          <p:cNvSpPr txBox="1"/>
          <p:nvPr/>
        </p:nvSpPr>
        <p:spPr>
          <a:xfrm>
            <a:off x="6424551" y="4494212"/>
            <a:ext cx="926276" cy="369332"/>
          </a:xfrm>
          <a:prstGeom prst="rect">
            <a:avLst/>
          </a:prstGeom>
          <a:noFill/>
        </p:spPr>
        <p:txBody>
          <a:bodyPr wrap="square" rtlCol="0">
            <a:spAutoFit/>
          </a:bodyPr>
          <a:lstStyle/>
          <a:p>
            <a:r>
              <a:rPr lang="sv-SE" b="1" dirty="0" smtClean="0">
                <a:latin typeface="Arial" panose="020B0604020202020204" pitchFamily="34" charset="0"/>
                <a:cs typeface="Arial" panose="020B0604020202020204" pitchFamily="34" charset="0"/>
              </a:rPr>
              <a:t>Högt</a:t>
            </a:r>
            <a:endParaRPr lang="sv-SE" b="1" dirty="0">
              <a:latin typeface="Arial" panose="020B0604020202020204" pitchFamily="34" charset="0"/>
              <a:cs typeface="Arial" panose="020B0604020202020204" pitchFamily="34" charset="0"/>
            </a:endParaRPr>
          </a:p>
        </p:txBody>
      </p:sp>
      <p:sp>
        <p:nvSpPr>
          <p:cNvPr id="8" name="textruta 7"/>
          <p:cNvSpPr txBox="1"/>
          <p:nvPr/>
        </p:nvSpPr>
        <p:spPr>
          <a:xfrm>
            <a:off x="731130" y="4312693"/>
            <a:ext cx="4069498" cy="707886"/>
          </a:xfrm>
          <a:prstGeom prst="rect">
            <a:avLst/>
          </a:prstGeom>
          <a:noFill/>
        </p:spPr>
        <p:txBody>
          <a:bodyPr wrap="square" rtlCol="0">
            <a:spAutoFit/>
          </a:bodyPr>
          <a:lstStyle/>
          <a:p>
            <a:r>
              <a:rPr lang="sv-SE" sz="2000" b="1" dirty="0" smtClean="0"/>
              <a:t>Lågt staket ca 35-40 Tkr inkl. moms</a:t>
            </a:r>
          </a:p>
          <a:p>
            <a:r>
              <a:rPr lang="sv-SE" sz="2000" b="1" dirty="0" smtClean="0"/>
              <a:t>Högt staket ca 50 Tkr inkl. moms</a:t>
            </a:r>
            <a:endParaRPr lang="sv-SE" sz="2000" b="1" dirty="0"/>
          </a:p>
        </p:txBody>
      </p:sp>
    </p:spTree>
    <p:extLst>
      <p:ext uri="{BB962C8B-B14F-4D97-AF65-F5344CB8AC3E}">
        <p14:creationId xmlns:p14="http://schemas.microsoft.com/office/powerpoint/2010/main" val="27925678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7333013" cy="1095375"/>
          </a:xfrm>
        </p:spPr>
        <p:txBody>
          <a:bodyPr>
            <a:normAutofit/>
          </a:bodyPr>
          <a:lstStyle/>
          <a:p>
            <a:r>
              <a:rPr lang="sv-SE" sz="3600" b="1" dirty="0" smtClean="0"/>
              <a:t>Ekonomisk- och Teknisk förvaltning</a:t>
            </a:r>
            <a:endParaRPr lang="sv-SE" sz="3600" b="1" dirty="0"/>
          </a:p>
        </p:txBody>
      </p:sp>
      <p:sp>
        <p:nvSpPr>
          <p:cNvPr id="4" name="Platshållare för innehåll 3"/>
          <p:cNvSpPr>
            <a:spLocks noGrp="1"/>
          </p:cNvSpPr>
          <p:nvPr>
            <p:ph sz="half" idx="1"/>
          </p:nvPr>
        </p:nvSpPr>
        <p:spPr>
          <a:xfrm>
            <a:off x="825335" y="1417638"/>
            <a:ext cx="3592286" cy="4525963"/>
          </a:xfrm>
        </p:spPr>
        <p:txBody>
          <a:bodyPr>
            <a:normAutofit fontScale="92500" lnSpcReduction="20000"/>
          </a:bodyPr>
          <a:lstStyle/>
          <a:p>
            <a:pPr marL="0" indent="0">
              <a:buNone/>
            </a:pPr>
            <a:r>
              <a:rPr lang="sv-SE" dirty="0" smtClean="0"/>
              <a:t>Botrygg AB</a:t>
            </a:r>
            <a:endParaRPr lang="sv-SE" dirty="0"/>
          </a:p>
          <a:p>
            <a:pPr marL="0" indent="0">
              <a:buNone/>
            </a:pPr>
            <a:r>
              <a:rPr lang="sv-SE" sz="1600" b="1" dirty="0" smtClean="0">
                <a:latin typeface="Arial" panose="020B0604020202020204" pitchFamily="34" charset="0"/>
                <a:cs typeface="Arial" panose="020B0604020202020204" pitchFamily="34" charset="0"/>
              </a:rPr>
              <a:t>Ekonomisk förvaltning och </a:t>
            </a:r>
            <a:r>
              <a:rPr lang="sv-SE" sz="1600" b="1" dirty="0" err="1" smtClean="0">
                <a:latin typeface="Arial" panose="020B0604020202020204" pitchFamily="34" charset="0"/>
                <a:cs typeface="Arial" panose="020B0604020202020204" pitchFamily="34" charset="0"/>
              </a:rPr>
              <a:t>admin</a:t>
            </a:r>
            <a:r>
              <a:rPr lang="sv-SE" sz="1600" b="1" dirty="0" smtClean="0">
                <a:latin typeface="Arial" panose="020B0604020202020204" pitchFamily="34" charset="0"/>
                <a:cs typeface="Arial" panose="020B0604020202020204" pitchFamily="34" charset="0"/>
              </a:rPr>
              <a:t>.</a:t>
            </a:r>
          </a:p>
          <a:p>
            <a:r>
              <a:rPr lang="sv-SE" sz="1200" dirty="0" smtClean="0">
                <a:latin typeface="Arial" panose="020B0604020202020204" pitchFamily="34" charset="0"/>
                <a:cs typeface="Arial" panose="020B0604020202020204" pitchFamily="34" charset="0"/>
              </a:rPr>
              <a:t>Ekonomisystem</a:t>
            </a:r>
          </a:p>
          <a:p>
            <a:r>
              <a:rPr lang="sv-SE" sz="1200" dirty="0" smtClean="0">
                <a:latin typeface="Arial" panose="020B0604020202020204" pitchFamily="34" charset="0"/>
                <a:cs typeface="Arial" panose="020B0604020202020204" pitchFamily="34" charset="0"/>
              </a:rPr>
              <a:t>Hyror/avgifter</a:t>
            </a:r>
          </a:p>
          <a:p>
            <a:r>
              <a:rPr lang="sv-SE" sz="1200" dirty="0" smtClean="0">
                <a:latin typeface="Arial" panose="020B0604020202020204" pitchFamily="34" charset="0"/>
                <a:cs typeface="Arial" panose="020B0604020202020204" pitchFamily="34" charset="0"/>
              </a:rPr>
              <a:t>Betalning av fakturor</a:t>
            </a:r>
          </a:p>
          <a:p>
            <a:r>
              <a:rPr lang="sv-SE" sz="1200" dirty="0" smtClean="0">
                <a:latin typeface="Arial" panose="020B0604020202020204" pitchFamily="34" charset="0"/>
                <a:cs typeface="Arial" panose="020B0604020202020204" pitchFamily="34" charset="0"/>
              </a:rPr>
              <a:t>Överlåtelser och inteckningar</a:t>
            </a:r>
          </a:p>
          <a:p>
            <a:r>
              <a:rPr lang="sv-SE" sz="1200" dirty="0" smtClean="0">
                <a:latin typeface="Arial" panose="020B0604020202020204" pitchFamily="34" charset="0"/>
                <a:cs typeface="Arial" panose="020B0604020202020204" pitchFamily="34" charset="0"/>
              </a:rPr>
              <a:t>Medlemsförteckning</a:t>
            </a:r>
          </a:p>
          <a:p>
            <a:r>
              <a:rPr lang="sv-SE" sz="1200" dirty="0" smtClean="0">
                <a:latin typeface="Arial" panose="020B0604020202020204" pitchFamily="34" charset="0"/>
                <a:cs typeface="Arial" panose="020B0604020202020204" pitchFamily="34" charset="0"/>
              </a:rPr>
              <a:t>Kvartalsrapporter</a:t>
            </a:r>
          </a:p>
          <a:p>
            <a:r>
              <a:rPr lang="sv-SE" sz="1200" dirty="0" smtClean="0">
                <a:latin typeface="Arial" panose="020B0604020202020204" pitchFamily="34" charset="0"/>
                <a:cs typeface="Arial" panose="020B0604020202020204" pitchFamily="34" charset="0"/>
              </a:rPr>
              <a:t>Budget tillsammans med BRF</a:t>
            </a:r>
          </a:p>
          <a:p>
            <a:r>
              <a:rPr lang="sv-SE" sz="1200" dirty="0" smtClean="0">
                <a:latin typeface="Arial" panose="020B0604020202020204" pitchFamily="34" charset="0"/>
                <a:cs typeface="Arial" panose="020B0604020202020204" pitchFamily="34" charset="0"/>
              </a:rPr>
              <a:t>Bokslut och årsredovisning tillsammans med BRF</a:t>
            </a:r>
            <a:endParaRPr lang="sv-SE" sz="1600" b="1" dirty="0" smtClean="0">
              <a:latin typeface="Arial" panose="020B0604020202020204" pitchFamily="34" charset="0"/>
              <a:cs typeface="Arial" panose="020B0604020202020204" pitchFamily="34" charset="0"/>
            </a:endParaRPr>
          </a:p>
          <a:p>
            <a:pPr marL="0" indent="0">
              <a:buNone/>
            </a:pPr>
            <a:r>
              <a:rPr lang="sv-SE" sz="1600" b="1" dirty="0" smtClean="0">
                <a:latin typeface="Arial" panose="020B0604020202020204" pitchFamily="34" charset="0"/>
                <a:cs typeface="Arial" panose="020B0604020202020204" pitchFamily="34" charset="0"/>
              </a:rPr>
              <a:t>Teknisk förvaltning</a:t>
            </a:r>
          </a:p>
          <a:p>
            <a:r>
              <a:rPr lang="sv-SE" sz="1200" dirty="0" smtClean="0">
                <a:latin typeface="Arial" panose="020B0604020202020204" pitchFamily="34" charset="0"/>
                <a:cs typeface="Arial" panose="020B0604020202020204" pitchFamily="34" charset="0"/>
              </a:rPr>
              <a:t>Yttre miljö, växtlighet, lekanordningar mm</a:t>
            </a:r>
          </a:p>
          <a:p>
            <a:r>
              <a:rPr lang="sv-SE" sz="1200" dirty="0" smtClean="0">
                <a:latin typeface="Arial" panose="020B0604020202020204" pitchFamily="34" charset="0"/>
                <a:cs typeface="Arial" panose="020B0604020202020204" pitchFamily="34" charset="0"/>
              </a:rPr>
              <a:t>Byggnad utvändigt</a:t>
            </a:r>
          </a:p>
          <a:p>
            <a:r>
              <a:rPr lang="sv-SE" sz="1200" dirty="0" smtClean="0">
                <a:latin typeface="Arial" panose="020B0604020202020204" pitchFamily="34" charset="0"/>
                <a:cs typeface="Arial" panose="020B0604020202020204" pitchFamily="34" charset="0"/>
              </a:rPr>
              <a:t>Allmänna inre </a:t>
            </a:r>
            <a:r>
              <a:rPr lang="sv-SE" sz="1200" dirty="0" smtClean="0">
                <a:latin typeface="Arial" panose="020B0604020202020204" pitchFamily="34" charset="0"/>
                <a:cs typeface="Arial" panose="020B0604020202020204" pitchFamily="34" charset="0"/>
              </a:rPr>
              <a:t>utrymmen</a:t>
            </a:r>
          </a:p>
          <a:p>
            <a:r>
              <a:rPr lang="sv-SE" sz="1200" smtClean="0">
                <a:latin typeface="Arial" panose="020B0604020202020204" pitchFamily="34" charset="0"/>
                <a:cs typeface="Arial" panose="020B0604020202020204" pitchFamily="34" charset="0"/>
              </a:rPr>
              <a:t>Städning</a:t>
            </a:r>
            <a:endParaRPr lang="sv-SE" sz="1200" dirty="0" smtClean="0">
              <a:latin typeface="Arial" panose="020B0604020202020204" pitchFamily="34" charset="0"/>
              <a:cs typeface="Arial" panose="020B0604020202020204" pitchFamily="34" charset="0"/>
            </a:endParaRPr>
          </a:p>
          <a:p>
            <a:r>
              <a:rPr lang="sv-SE" sz="1200" dirty="0" smtClean="0">
                <a:latin typeface="Arial" panose="020B0604020202020204" pitchFamily="34" charset="0"/>
                <a:cs typeface="Arial" panose="020B0604020202020204" pitchFamily="34" charset="0"/>
              </a:rPr>
              <a:t>Processystem VA och VVS</a:t>
            </a:r>
          </a:p>
          <a:p>
            <a:r>
              <a:rPr lang="sv-SE" sz="1200" dirty="0" smtClean="0">
                <a:latin typeface="Arial" panose="020B0604020202020204" pitchFamily="34" charset="0"/>
                <a:cs typeface="Arial" panose="020B0604020202020204" pitchFamily="34" charset="0"/>
              </a:rPr>
              <a:t>Ventilationssystem, kanaler, fläktar </a:t>
            </a:r>
            <a:r>
              <a:rPr lang="sv-SE" sz="1200" dirty="0" err="1" smtClean="0">
                <a:latin typeface="Arial" panose="020B0604020202020204" pitchFamily="34" charset="0"/>
                <a:cs typeface="Arial" panose="020B0604020202020204" pitchFamily="34" charset="0"/>
              </a:rPr>
              <a:t>etc</a:t>
            </a:r>
            <a:endParaRPr lang="sv-SE" sz="1200" dirty="0" smtClean="0">
              <a:latin typeface="Arial" panose="020B0604020202020204" pitchFamily="34" charset="0"/>
              <a:cs typeface="Arial" panose="020B0604020202020204" pitchFamily="34" charset="0"/>
            </a:endParaRPr>
          </a:p>
          <a:p>
            <a:r>
              <a:rPr lang="sv-SE" sz="1200" dirty="0" err="1" smtClean="0">
                <a:latin typeface="Arial" panose="020B0604020202020204" pitchFamily="34" charset="0"/>
                <a:cs typeface="Arial" panose="020B0604020202020204" pitchFamily="34" charset="0"/>
              </a:rPr>
              <a:t>Elcentral</a:t>
            </a:r>
            <a:r>
              <a:rPr lang="sv-SE" sz="1200" dirty="0" smtClean="0">
                <a:latin typeface="Arial" panose="020B0604020202020204" pitchFamily="34" charset="0"/>
                <a:cs typeface="Arial" panose="020B0604020202020204" pitchFamily="34" charset="0"/>
              </a:rPr>
              <a:t> – Elkraftsystem</a:t>
            </a:r>
          </a:p>
          <a:p>
            <a:r>
              <a:rPr lang="sv-SE" sz="1200" dirty="0" smtClean="0">
                <a:latin typeface="Arial" panose="020B0604020202020204" pitchFamily="34" charset="0"/>
                <a:cs typeface="Arial" panose="020B0604020202020204" pitchFamily="34" charset="0"/>
              </a:rPr>
              <a:t>Belysningssystem</a:t>
            </a:r>
          </a:p>
          <a:p>
            <a:r>
              <a:rPr lang="sv-SE" sz="1200" dirty="0" smtClean="0">
                <a:latin typeface="Arial" panose="020B0604020202020204" pitchFamily="34" charset="0"/>
                <a:cs typeface="Arial" panose="020B0604020202020204" pitchFamily="34" charset="0"/>
              </a:rPr>
              <a:t>Tele- och datasystem</a:t>
            </a:r>
          </a:p>
          <a:p>
            <a:r>
              <a:rPr lang="sv-SE" sz="1200" dirty="0" smtClean="0">
                <a:latin typeface="Arial" panose="020B0604020202020204" pitchFamily="34" charset="0"/>
                <a:cs typeface="Arial" panose="020B0604020202020204" pitchFamily="34" charset="0"/>
              </a:rPr>
              <a:t>Spjäll till skydd för spridning av brand och brandgas</a:t>
            </a:r>
            <a:endParaRPr lang="sv-SE" sz="1200" dirty="0">
              <a:latin typeface="Arial" panose="020B0604020202020204" pitchFamily="34" charset="0"/>
              <a:cs typeface="Arial" panose="020B0604020202020204" pitchFamily="34" charset="0"/>
            </a:endParaRPr>
          </a:p>
        </p:txBody>
      </p:sp>
      <p:sp>
        <p:nvSpPr>
          <p:cNvPr id="5" name="Platshållare för innehåll 4"/>
          <p:cNvSpPr>
            <a:spLocks noGrp="1"/>
          </p:cNvSpPr>
          <p:nvPr>
            <p:ph sz="half" idx="2"/>
          </p:nvPr>
        </p:nvSpPr>
        <p:spPr>
          <a:xfrm>
            <a:off x="4648200" y="1417638"/>
            <a:ext cx="4038600" cy="4525963"/>
          </a:xfrm>
        </p:spPr>
        <p:txBody>
          <a:bodyPr>
            <a:normAutofit fontScale="92500" lnSpcReduction="20000"/>
          </a:bodyPr>
          <a:lstStyle/>
          <a:p>
            <a:pPr marL="0" indent="0">
              <a:buNone/>
            </a:pPr>
            <a:r>
              <a:rPr lang="sv-SE" dirty="0" smtClean="0"/>
              <a:t>BRF Trädgården</a:t>
            </a:r>
          </a:p>
          <a:p>
            <a:pPr marL="0" indent="0">
              <a:buNone/>
            </a:pPr>
            <a:r>
              <a:rPr lang="sv-SE" sz="1600" b="1" dirty="0" smtClean="0">
                <a:latin typeface="Arial" panose="020B0604020202020204" pitchFamily="34" charset="0"/>
                <a:cs typeface="Arial" panose="020B0604020202020204" pitchFamily="34" charset="0"/>
              </a:rPr>
              <a:t>Ekonomi och </a:t>
            </a:r>
            <a:r>
              <a:rPr lang="sv-SE" sz="1600" b="1" dirty="0" err="1" smtClean="0">
                <a:latin typeface="Arial" panose="020B0604020202020204" pitchFamily="34" charset="0"/>
                <a:cs typeface="Arial" panose="020B0604020202020204" pitchFamily="34" charset="0"/>
              </a:rPr>
              <a:t>admin</a:t>
            </a:r>
            <a:r>
              <a:rPr lang="sv-SE" sz="1600" b="1" dirty="0" smtClean="0">
                <a:latin typeface="Arial" panose="020B0604020202020204" pitchFamily="34" charset="0"/>
                <a:cs typeface="Arial" panose="020B0604020202020204" pitchFamily="34" charset="0"/>
              </a:rPr>
              <a:t>.</a:t>
            </a:r>
          </a:p>
          <a:p>
            <a:r>
              <a:rPr lang="sv-SE" sz="1200" dirty="0" smtClean="0">
                <a:latin typeface="Arial" panose="020B0604020202020204" pitchFamily="34" charset="0"/>
                <a:cs typeface="Arial" panose="020B0604020202020204" pitchFamily="34" charset="0"/>
              </a:rPr>
              <a:t>Övergripande ekonomiskt ansvar</a:t>
            </a:r>
          </a:p>
          <a:p>
            <a:r>
              <a:rPr lang="sv-SE" sz="1200" dirty="0" smtClean="0">
                <a:latin typeface="Arial" panose="020B0604020202020204" pitchFamily="34" charset="0"/>
                <a:cs typeface="Arial" panose="020B0604020202020204" pitchFamily="34" charset="0"/>
              </a:rPr>
              <a:t>Föreningens lån</a:t>
            </a:r>
          </a:p>
          <a:p>
            <a:r>
              <a:rPr lang="sv-SE" sz="1200" dirty="0" smtClean="0">
                <a:latin typeface="Arial" panose="020B0604020202020204" pitchFamily="34" charset="0"/>
                <a:cs typeface="Arial" panose="020B0604020202020204" pitchFamily="34" charset="0"/>
              </a:rPr>
              <a:t>Investeringar</a:t>
            </a:r>
          </a:p>
          <a:p>
            <a:r>
              <a:rPr lang="sv-SE" sz="1200" dirty="0" smtClean="0">
                <a:latin typeface="Arial" panose="020B0604020202020204" pitchFamily="34" charset="0"/>
                <a:cs typeface="Arial" panose="020B0604020202020204" pitchFamily="34" charset="0"/>
              </a:rPr>
              <a:t>Fakturakontroll</a:t>
            </a:r>
          </a:p>
          <a:p>
            <a:r>
              <a:rPr lang="sv-SE" sz="1200" dirty="0" smtClean="0">
                <a:latin typeface="Arial" panose="020B0604020202020204" pitchFamily="34" charset="0"/>
                <a:cs typeface="Arial" panose="020B0604020202020204" pitchFamily="34" charset="0"/>
              </a:rPr>
              <a:t>Överlåtelser och andrahandsuthyrning</a:t>
            </a:r>
          </a:p>
          <a:p>
            <a:r>
              <a:rPr lang="sv-SE" sz="1200" dirty="0" smtClean="0">
                <a:latin typeface="Arial" panose="020B0604020202020204" pitchFamily="34" charset="0"/>
                <a:cs typeface="Arial" panose="020B0604020202020204" pitchFamily="34" charset="0"/>
              </a:rPr>
              <a:t>Inteckningar</a:t>
            </a:r>
          </a:p>
          <a:p>
            <a:r>
              <a:rPr lang="sv-SE" sz="1200" dirty="0" smtClean="0">
                <a:latin typeface="Arial" panose="020B0604020202020204" pitchFamily="34" charset="0"/>
                <a:cs typeface="Arial" panose="020B0604020202020204" pitchFamily="34" charset="0"/>
              </a:rPr>
              <a:t>Försäkringar</a:t>
            </a:r>
          </a:p>
          <a:p>
            <a:r>
              <a:rPr lang="sv-SE" sz="1200" dirty="0" smtClean="0">
                <a:latin typeface="Arial" panose="020B0604020202020204" pitchFamily="34" charset="0"/>
                <a:cs typeface="Arial" panose="020B0604020202020204" pitchFamily="34" charset="0"/>
              </a:rPr>
              <a:t>Budget och bokslut tillsammans med Botrygg</a:t>
            </a:r>
          </a:p>
          <a:p>
            <a:endParaRPr lang="sv-SE" sz="1200" dirty="0">
              <a:latin typeface="Arial" panose="020B0604020202020204" pitchFamily="34" charset="0"/>
              <a:cs typeface="Arial" panose="020B0604020202020204" pitchFamily="34" charset="0"/>
            </a:endParaRPr>
          </a:p>
          <a:p>
            <a:pPr marL="0" indent="0">
              <a:buNone/>
            </a:pPr>
            <a:r>
              <a:rPr lang="sv-SE" sz="1600" b="1" dirty="0" smtClean="0">
                <a:latin typeface="Arial" panose="020B0604020202020204" pitchFamily="34" charset="0"/>
                <a:cs typeface="Arial" panose="020B0604020202020204" pitchFamily="34" charset="0"/>
              </a:rPr>
              <a:t>Teknisk förvaltning</a:t>
            </a:r>
          </a:p>
          <a:p>
            <a:r>
              <a:rPr lang="sv-SE" sz="1200" dirty="0" smtClean="0">
                <a:latin typeface="Arial" panose="020B0604020202020204" pitchFamily="34" charset="0"/>
                <a:cs typeface="Arial" panose="020B0604020202020204" pitchFamily="34" charset="0"/>
              </a:rPr>
              <a:t>Underhållsplan (UP 2016-2046)</a:t>
            </a:r>
          </a:p>
          <a:p>
            <a:r>
              <a:rPr lang="sv-SE" sz="1200" dirty="0" smtClean="0">
                <a:latin typeface="Arial" panose="020B0604020202020204" pitchFamily="34" charset="0"/>
                <a:cs typeface="Arial" panose="020B0604020202020204" pitchFamily="34" charset="0"/>
              </a:rPr>
              <a:t>Uppföljning av UP, kontroll, underhåll och renoveringar</a:t>
            </a:r>
          </a:p>
          <a:p>
            <a:r>
              <a:rPr lang="sv-SE" sz="1200" dirty="0" smtClean="0">
                <a:latin typeface="Arial" panose="020B0604020202020204" pitchFamily="34" charset="0"/>
                <a:cs typeface="Arial" panose="020B0604020202020204" pitchFamily="34" charset="0"/>
              </a:rPr>
              <a:t>Service- och underhållsavtal för hissar, lägenhets-ventilation, snöröjning av tak mm.</a:t>
            </a:r>
          </a:p>
          <a:p>
            <a:r>
              <a:rPr lang="sv-SE" sz="1200" dirty="0" smtClean="0">
                <a:latin typeface="Arial" panose="020B0604020202020204" pitchFamily="34" charset="0"/>
                <a:cs typeface="Arial" panose="020B0604020202020204" pitchFamily="34" charset="0"/>
              </a:rPr>
              <a:t>Värmesystem i lägenheter</a:t>
            </a:r>
          </a:p>
          <a:p>
            <a:r>
              <a:rPr lang="sv-SE" sz="1200" dirty="0" smtClean="0">
                <a:latin typeface="Arial" panose="020B0604020202020204" pitchFamily="34" charset="0"/>
                <a:cs typeface="Arial" panose="020B0604020202020204" pitchFamily="34" charset="0"/>
              </a:rPr>
              <a:t>Lågspänningssystem för eldistribution</a:t>
            </a:r>
          </a:p>
          <a:p>
            <a:r>
              <a:rPr lang="sv-SE" sz="1200" dirty="0" smtClean="0">
                <a:latin typeface="Arial" panose="020B0604020202020204" pitchFamily="34" charset="0"/>
                <a:cs typeface="Arial" panose="020B0604020202020204" pitchFamily="34" charset="0"/>
              </a:rPr>
              <a:t>Egenkontroll och tillsyn av boendemiljö enl. miljöbanken</a:t>
            </a:r>
          </a:p>
          <a:p>
            <a:endParaRPr lang="sv-SE" sz="1200" dirty="0">
              <a:latin typeface="Arial" panose="020B0604020202020204" pitchFamily="34" charset="0"/>
              <a:cs typeface="Arial" panose="020B0604020202020204" pitchFamily="34" charset="0"/>
            </a:endParaRPr>
          </a:p>
        </p:txBody>
      </p:sp>
      <p:sp>
        <p:nvSpPr>
          <p:cNvPr id="3" name="Platshållare för bildnummer 2"/>
          <p:cNvSpPr>
            <a:spLocks noGrp="1"/>
          </p:cNvSpPr>
          <p:nvPr>
            <p:ph type="sldNum" sz="quarter" idx="12"/>
          </p:nvPr>
        </p:nvSpPr>
        <p:spPr/>
        <p:txBody>
          <a:bodyPr/>
          <a:lstStyle/>
          <a:p>
            <a:fld id="{2F89B3F1-5101-C448-BDD8-E136015A573A}" type="slidenum">
              <a:rPr lang="sv-SE" smtClean="0"/>
              <a:t>28</a:t>
            </a:fld>
            <a:endParaRPr lang="sv-SE" dirty="0"/>
          </a:p>
        </p:txBody>
      </p:sp>
      <p:sp>
        <p:nvSpPr>
          <p:cNvPr id="6" name="textruta 5"/>
          <p:cNvSpPr txBox="1"/>
          <p:nvPr/>
        </p:nvSpPr>
        <p:spPr>
          <a:xfrm>
            <a:off x="457200" y="5957249"/>
            <a:ext cx="4328556" cy="595312"/>
          </a:xfrm>
          <a:prstGeom prst="rect">
            <a:avLst/>
          </a:prstGeom>
          <a:noFill/>
        </p:spPr>
        <p:txBody>
          <a:bodyPr wrap="square" rtlCol="0">
            <a:spAutoFit/>
          </a:bodyPr>
          <a:lstStyle/>
          <a:p>
            <a:endParaRPr lang="sv-SE" dirty="0"/>
          </a:p>
        </p:txBody>
      </p:sp>
      <p:pic>
        <p:nvPicPr>
          <p:cNvPr id="7" name="Bildobjekt 6" descr="C:\Users\Agare\Downloads\Brf Trädgårde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552" y="6126163"/>
            <a:ext cx="2886297" cy="337830"/>
          </a:xfrm>
          <a:prstGeom prst="rect">
            <a:avLst/>
          </a:prstGeom>
          <a:noFill/>
          <a:ln>
            <a:noFill/>
          </a:ln>
        </p:spPr>
      </p:pic>
      <p:cxnSp>
        <p:nvCxnSpPr>
          <p:cNvPr id="9" name="Rak 8"/>
          <p:cNvCxnSpPr/>
          <p:nvPr/>
        </p:nvCxnSpPr>
        <p:spPr>
          <a:xfrm flipH="1">
            <a:off x="4230807" y="1255594"/>
            <a:ext cx="27294" cy="453105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1306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81805" y="275528"/>
            <a:ext cx="7695213" cy="600140"/>
          </a:xfrm>
        </p:spPr>
        <p:txBody>
          <a:bodyPr>
            <a:normAutofit fontScale="90000"/>
          </a:bodyPr>
          <a:lstStyle/>
          <a:p>
            <a:r>
              <a:rPr lang="sv-SE" b="1" dirty="0" smtClean="0"/>
              <a:t>Samfälligheten mm</a:t>
            </a:r>
            <a:endParaRPr lang="sv-SE" b="1" dirty="0"/>
          </a:p>
        </p:txBody>
      </p:sp>
      <p:sp>
        <p:nvSpPr>
          <p:cNvPr id="3" name="Platshållare för bildnummer 2"/>
          <p:cNvSpPr>
            <a:spLocks noGrp="1"/>
          </p:cNvSpPr>
          <p:nvPr>
            <p:ph type="sldNum" sz="quarter" idx="12"/>
          </p:nvPr>
        </p:nvSpPr>
        <p:spPr/>
        <p:txBody>
          <a:bodyPr/>
          <a:lstStyle/>
          <a:p>
            <a:fld id="{2F89B3F1-5101-C448-BDD8-E136015A573A}" type="slidenum">
              <a:rPr lang="sv-SE" smtClean="0"/>
              <a:t>29</a:t>
            </a:fld>
            <a:endParaRPr lang="sv-SE" dirty="0"/>
          </a:p>
        </p:txBody>
      </p:sp>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12270" y="1756879"/>
            <a:ext cx="2333502" cy="2006930"/>
          </a:xfrm>
          <a:prstGeom prst="rect">
            <a:avLst/>
          </a:prstGeom>
        </p:spPr>
      </p:pic>
      <p:sp>
        <p:nvSpPr>
          <p:cNvPr id="9" name="textruta 8"/>
          <p:cNvSpPr txBox="1"/>
          <p:nvPr/>
        </p:nvSpPr>
        <p:spPr>
          <a:xfrm>
            <a:off x="375556" y="1060334"/>
            <a:ext cx="8167943" cy="369332"/>
          </a:xfrm>
          <a:prstGeom prst="rect">
            <a:avLst/>
          </a:prstGeom>
          <a:noFill/>
        </p:spPr>
        <p:txBody>
          <a:bodyPr wrap="square" rtlCol="0">
            <a:spAutoFit/>
          </a:bodyPr>
          <a:lstStyle/>
          <a:p>
            <a:r>
              <a:rPr lang="sv-SE" dirty="0" smtClean="0"/>
              <a:t>Bättre sophantering</a:t>
            </a:r>
            <a:r>
              <a:rPr lang="sv-SE" dirty="0"/>
              <a:t>	</a:t>
            </a:r>
            <a:r>
              <a:rPr lang="sv-SE" dirty="0" smtClean="0"/>
              <a:t>Familjeoas/lekplats på Kullen  	</a:t>
            </a:r>
            <a:r>
              <a:rPr lang="sv-SE" smtClean="0"/>
              <a:t>      Bättre </a:t>
            </a:r>
            <a:r>
              <a:rPr lang="sv-SE" dirty="0" smtClean="0"/>
              <a:t>snöröjning</a:t>
            </a:r>
            <a:endParaRPr lang="sv-SE" dirty="0"/>
          </a:p>
        </p:txBody>
      </p:sp>
      <p:pic>
        <p:nvPicPr>
          <p:cNvPr id="10" name="Bildobjekt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6414" y="4578536"/>
            <a:ext cx="1188770" cy="1188770"/>
          </a:xfrm>
          <a:prstGeom prst="rect">
            <a:avLst/>
          </a:prstGeom>
        </p:spPr>
      </p:pic>
      <p:sp>
        <p:nvSpPr>
          <p:cNvPr id="11" name="textruta 10"/>
          <p:cNvSpPr txBox="1"/>
          <p:nvPr/>
        </p:nvSpPr>
        <p:spPr>
          <a:xfrm>
            <a:off x="724393" y="4209204"/>
            <a:ext cx="7577316" cy="369332"/>
          </a:xfrm>
          <a:prstGeom prst="rect">
            <a:avLst/>
          </a:prstGeom>
          <a:noFill/>
        </p:spPr>
        <p:txBody>
          <a:bodyPr wrap="square" rtlCol="0">
            <a:spAutoFit/>
          </a:bodyPr>
          <a:lstStyle/>
          <a:p>
            <a:r>
              <a:rPr lang="sv-SE" dirty="0" smtClean="0"/>
              <a:t>Fler parkeringsplatser                                               Säkrare trafikmiljö</a:t>
            </a:r>
            <a:endParaRPr lang="sv-SE" dirty="0"/>
          </a:p>
        </p:txBody>
      </p:sp>
      <p:pic>
        <p:nvPicPr>
          <p:cNvPr id="13" name="Bildobjekt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9486" y="4601421"/>
            <a:ext cx="1143000" cy="1143000"/>
          </a:xfrm>
          <a:prstGeom prst="rect">
            <a:avLst/>
          </a:prstGeom>
        </p:spPr>
      </p:pic>
      <p:sp>
        <p:nvSpPr>
          <p:cNvPr id="14" name="textruta 13"/>
          <p:cNvSpPr txBox="1"/>
          <p:nvPr/>
        </p:nvSpPr>
        <p:spPr>
          <a:xfrm>
            <a:off x="1316611" y="12254593"/>
            <a:ext cx="3788659" cy="581932"/>
          </a:xfrm>
          <a:prstGeom prst="rect">
            <a:avLst/>
          </a:prstGeom>
          <a:noFill/>
        </p:spPr>
        <p:txBody>
          <a:bodyPr wrap="square" rtlCol="0">
            <a:spAutoFit/>
          </a:bodyPr>
          <a:lstStyle/>
          <a:p>
            <a:endParaRPr lang="sv-SE" dirty="0"/>
          </a:p>
        </p:txBody>
      </p:sp>
      <p:pic>
        <p:nvPicPr>
          <p:cNvPr id="1026" name="Picture 2" descr="C:\Users\Agare\Downloads\Brf Trädgårde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044" y="6175375"/>
            <a:ext cx="2771775" cy="361950"/>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5"/>
          <p:cNvSpPr txBox="1"/>
          <p:nvPr/>
        </p:nvSpPr>
        <p:spPr>
          <a:xfrm>
            <a:off x="5367647" y="5913912"/>
            <a:ext cx="2711828" cy="307777"/>
          </a:xfrm>
          <a:prstGeom prst="rect">
            <a:avLst/>
          </a:prstGeom>
          <a:noFill/>
        </p:spPr>
        <p:txBody>
          <a:bodyPr wrap="square" rtlCol="0">
            <a:spAutoFit/>
          </a:bodyPr>
          <a:lstStyle/>
          <a:p>
            <a:r>
              <a:rPr lang="sv-SE" sz="1400" dirty="0" smtClean="0"/>
              <a:t>Övergångsställen sommaren 2017</a:t>
            </a:r>
            <a:endParaRPr lang="sv-SE" sz="1400" dirty="0"/>
          </a:p>
        </p:txBody>
      </p:sp>
      <p:pic>
        <p:nvPicPr>
          <p:cNvPr id="7" name="Bildobjekt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0997" y="1628399"/>
            <a:ext cx="3319154" cy="2298697"/>
          </a:xfrm>
          <a:prstGeom prst="rect">
            <a:avLst/>
          </a:prstGeom>
        </p:spPr>
      </p:pic>
      <p:pic>
        <p:nvPicPr>
          <p:cNvPr id="15" name="Bildobjekt 14"/>
          <p:cNvPicPr/>
          <p:nvPr/>
        </p:nvPicPr>
        <p:blipFill>
          <a:blip r:embed="rId8">
            <a:extLst>
              <a:ext uri="{28A0092B-C50C-407E-A947-70E740481C1C}">
                <a14:useLocalDpi xmlns:a14="http://schemas.microsoft.com/office/drawing/2010/main" val="0"/>
              </a:ext>
            </a:extLst>
          </a:blip>
          <a:stretch>
            <a:fillRect/>
          </a:stretch>
        </p:blipFill>
        <p:spPr>
          <a:xfrm>
            <a:off x="6018663" y="1628398"/>
            <a:ext cx="2920622" cy="2298697"/>
          </a:xfrm>
          <a:prstGeom prst="rect">
            <a:avLst/>
          </a:prstGeom>
        </p:spPr>
      </p:pic>
    </p:spTree>
    <p:extLst>
      <p:ext uri="{BB962C8B-B14F-4D97-AF65-F5344CB8AC3E}">
        <p14:creationId xmlns:p14="http://schemas.microsoft.com/office/powerpoint/2010/main" val="20384542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601726"/>
            <a:ext cx="7772400" cy="573931"/>
          </a:xfrm>
        </p:spPr>
        <p:txBody>
          <a:bodyPr>
            <a:normAutofit fontScale="90000"/>
          </a:bodyPr>
          <a:lstStyle/>
          <a:p>
            <a:r>
              <a:rPr lang="sv-SE" b="1" dirty="0" smtClean="0"/>
              <a:t>Att bo i en bostadsrätt </a:t>
            </a:r>
            <a:endParaRPr lang="sv-SE" b="1" dirty="0"/>
          </a:p>
        </p:txBody>
      </p:sp>
      <p:sp>
        <p:nvSpPr>
          <p:cNvPr id="3" name="Underrubrik 2"/>
          <p:cNvSpPr>
            <a:spLocks noGrp="1"/>
          </p:cNvSpPr>
          <p:nvPr>
            <p:ph type="subTitle" idx="1"/>
          </p:nvPr>
        </p:nvSpPr>
        <p:spPr/>
        <p:txBody>
          <a:bodyPr/>
          <a:lstStyle/>
          <a:p>
            <a:endParaRPr lang="sv-SE" dirty="0" smtClean="0"/>
          </a:p>
        </p:txBody>
      </p:sp>
      <p:sp>
        <p:nvSpPr>
          <p:cNvPr id="4" name="textruta 3"/>
          <p:cNvSpPr txBox="1"/>
          <p:nvPr/>
        </p:nvSpPr>
        <p:spPr>
          <a:xfrm>
            <a:off x="7239000" y="2762250"/>
            <a:ext cx="184666" cy="369332"/>
          </a:xfrm>
          <a:prstGeom prst="rect">
            <a:avLst/>
          </a:prstGeom>
          <a:noFill/>
        </p:spPr>
        <p:txBody>
          <a:bodyPr wrap="none" rtlCol="0">
            <a:spAutoFit/>
          </a:bodyPr>
          <a:lstStyle/>
          <a:p>
            <a:endParaRPr lang="sv-SE" dirty="0"/>
          </a:p>
        </p:txBody>
      </p:sp>
      <p:pic>
        <p:nvPicPr>
          <p:cNvPr id="5" name="Bildobjekt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3322" y="1454727"/>
            <a:ext cx="6157356" cy="4459186"/>
          </a:xfrm>
          <a:prstGeom prst="rect">
            <a:avLst/>
          </a:prstGeom>
        </p:spPr>
      </p:pic>
    </p:spTree>
    <p:extLst>
      <p:ext uri="{BB962C8B-B14F-4D97-AF65-F5344CB8AC3E}">
        <p14:creationId xmlns:p14="http://schemas.microsoft.com/office/powerpoint/2010/main" val="8416327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2F89B3F1-5101-C448-BDD8-E136015A573A}" type="slidenum">
              <a:rPr lang="sv-SE" smtClean="0"/>
              <a:t>30</a:t>
            </a:fld>
            <a:endParaRPr lang="sv-SE" dirty="0"/>
          </a:p>
        </p:txBody>
      </p:sp>
      <p:graphicFrame>
        <p:nvGraphicFramePr>
          <p:cNvPr id="5" name="Objekt 4"/>
          <p:cNvGraphicFramePr>
            <a:graphicFrameLocks noChangeAspect="1"/>
          </p:cNvGraphicFramePr>
          <p:nvPr>
            <p:extLst>
              <p:ext uri="{D42A27DB-BD31-4B8C-83A1-F6EECF244321}">
                <p14:modId xmlns:p14="http://schemas.microsoft.com/office/powerpoint/2010/main" val="2802462090"/>
              </p:ext>
            </p:extLst>
          </p:nvPr>
        </p:nvGraphicFramePr>
        <p:xfrm>
          <a:off x="189377" y="368490"/>
          <a:ext cx="8767505" cy="6141491"/>
        </p:xfrm>
        <a:graphic>
          <a:graphicData uri="http://schemas.openxmlformats.org/presentationml/2006/ole">
            <mc:AlternateContent xmlns:mc="http://schemas.openxmlformats.org/markup-compatibility/2006">
              <mc:Choice xmlns:v="urn:schemas-microsoft-com:vml" Requires="v">
                <p:oleObj spid="_x0000_s1047" name="Document" r:id="rId4" imgW="10150133" imgH="6468727" progId="Word.Document.12">
                  <p:embed/>
                </p:oleObj>
              </mc:Choice>
              <mc:Fallback>
                <p:oleObj name="Document" r:id="rId4" imgW="10150133" imgH="6468727" progId="Word.Document.12">
                  <p:embed/>
                  <p:pic>
                    <p:nvPicPr>
                      <p:cNvPr id="0" name=""/>
                      <p:cNvPicPr/>
                      <p:nvPr/>
                    </p:nvPicPr>
                    <p:blipFill>
                      <a:blip r:embed="rId5"/>
                      <a:stretch>
                        <a:fillRect/>
                      </a:stretch>
                    </p:blipFill>
                    <p:spPr>
                      <a:xfrm>
                        <a:off x="189377" y="368490"/>
                        <a:ext cx="8767505" cy="6141491"/>
                      </a:xfrm>
                      <a:prstGeom prst="rect">
                        <a:avLst/>
                      </a:prstGeom>
                    </p:spPr>
                  </p:pic>
                </p:oleObj>
              </mc:Fallback>
            </mc:AlternateContent>
          </a:graphicData>
        </a:graphic>
      </p:graphicFrame>
    </p:spTree>
    <p:extLst>
      <p:ext uri="{BB962C8B-B14F-4D97-AF65-F5344CB8AC3E}">
        <p14:creationId xmlns:p14="http://schemas.microsoft.com/office/powerpoint/2010/main" val="831889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762592"/>
          </a:xfrm>
        </p:spPr>
        <p:txBody>
          <a:bodyPr/>
          <a:lstStyle/>
          <a:p>
            <a:r>
              <a:rPr lang="sv-SE" dirty="0" smtClean="0"/>
              <a:t>Jobbkväll onsdagen den 17 maj</a:t>
            </a:r>
            <a:endParaRPr lang="sv-SE" dirty="0"/>
          </a:p>
        </p:txBody>
      </p:sp>
      <p:sp>
        <p:nvSpPr>
          <p:cNvPr id="4" name="Platshållare för bildnummer 3"/>
          <p:cNvSpPr>
            <a:spLocks noGrp="1"/>
          </p:cNvSpPr>
          <p:nvPr>
            <p:ph type="sldNum" sz="quarter" idx="12"/>
          </p:nvPr>
        </p:nvSpPr>
        <p:spPr/>
        <p:txBody>
          <a:bodyPr/>
          <a:lstStyle/>
          <a:p>
            <a:fld id="{2F89B3F1-5101-C448-BDD8-E136015A573A}" type="slidenum">
              <a:rPr lang="sv-SE" smtClean="0"/>
              <a:t>31</a:t>
            </a:fld>
            <a:endParaRPr lang="sv-SE" dirty="0"/>
          </a:p>
        </p:txBody>
      </p:sp>
      <p:pic>
        <p:nvPicPr>
          <p:cNvPr id="6" name="Platshållare för innehåll 5" descr="C:\Users\Agare\Pictures\2017-05-12\20170510_135606 (2).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78617" y="1450075"/>
            <a:ext cx="3395698" cy="4525963"/>
          </a:xfrm>
          <a:prstGeom prst="rect">
            <a:avLst/>
          </a:prstGeom>
          <a:noFill/>
          <a:ln>
            <a:noFill/>
          </a:ln>
        </p:spPr>
      </p:pic>
    </p:spTree>
    <p:extLst>
      <p:ext uri="{BB962C8B-B14F-4D97-AF65-F5344CB8AC3E}">
        <p14:creationId xmlns:p14="http://schemas.microsoft.com/office/powerpoint/2010/main" val="4166874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1" dirty="0" smtClean="0"/>
              <a:t>Bostadsrättsförening</a:t>
            </a:r>
            <a:endParaRPr lang="sv-SE" b="1" dirty="0"/>
          </a:p>
        </p:txBody>
      </p:sp>
      <p:sp>
        <p:nvSpPr>
          <p:cNvPr id="3" name="Platshållare för innehåll 2"/>
          <p:cNvSpPr>
            <a:spLocks noGrp="1"/>
          </p:cNvSpPr>
          <p:nvPr>
            <p:ph idx="1"/>
          </p:nvPr>
        </p:nvSpPr>
        <p:spPr>
          <a:xfrm>
            <a:off x="712518" y="1223158"/>
            <a:ext cx="7974281" cy="5384080"/>
          </a:xfrm>
        </p:spPr>
        <p:txBody>
          <a:bodyPr>
            <a:normAutofit/>
          </a:bodyPr>
          <a:lstStyle/>
          <a:p>
            <a:pPr marL="0" indent="0">
              <a:buNone/>
            </a:pPr>
            <a:r>
              <a:rPr lang="sv-SE" sz="4000" i="1" dirty="0"/>
              <a:t>En bostadsrättsförening är en </a:t>
            </a:r>
            <a:r>
              <a:rPr lang="sv-SE" sz="4000" i="1" dirty="0" smtClean="0"/>
              <a:t>ekonomisk förening </a:t>
            </a:r>
            <a:r>
              <a:rPr lang="sv-SE" sz="4000" i="1" dirty="0"/>
              <a:t>utan vinstsyfte, som har till </a:t>
            </a:r>
            <a:r>
              <a:rPr lang="sv-SE" sz="4000" i="1" dirty="0" smtClean="0"/>
              <a:t>ändamål att </a:t>
            </a:r>
            <a:r>
              <a:rPr lang="sv-SE" sz="4000" i="1" dirty="0"/>
              <a:t>i föreningens hus och till </a:t>
            </a:r>
            <a:r>
              <a:rPr lang="sv-SE" sz="4000" i="1" dirty="0" smtClean="0"/>
              <a:t>föreningens medlemmar</a:t>
            </a:r>
            <a:r>
              <a:rPr lang="sv-SE" sz="4000" i="1" dirty="0"/>
              <a:t>, upplåta lägenheter </a:t>
            </a:r>
            <a:r>
              <a:rPr lang="sv-SE" sz="4000" i="1" dirty="0" smtClean="0"/>
              <a:t>med nyttjanderätt </a:t>
            </a:r>
            <a:r>
              <a:rPr lang="sv-SE" sz="4000" i="1" dirty="0"/>
              <a:t>utan tidsbegränsning</a:t>
            </a:r>
            <a:r>
              <a:rPr lang="sv-SE" sz="4000" i="1" dirty="0" smtClean="0"/>
              <a:t>.</a:t>
            </a:r>
            <a:endParaRPr lang="sv-SE" i="1" dirty="0"/>
          </a:p>
          <a:p>
            <a:pPr marL="0" indent="0">
              <a:buNone/>
            </a:pPr>
            <a:endParaRPr lang="sv-SE" i="1" dirty="0" smtClean="0"/>
          </a:p>
          <a:p>
            <a:pPr marL="0" indent="0">
              <a:buNone/>
            </a:pPr>
            <a:r>
              <a:rPr lang="sv-SE" sz="1600" i="1" dirty="0"/>
              <a:t>http://</a:t>
            </a:r>
            <a:r>
              <a:rPr lang="sv-SE" sz="1600" i="1" dirty="0" err="1"/>
              <a:t>www.bostadsratterna.se</a:t>
            </a:r>
            <a:r>
              <a:rPr lang="sv-SE" sz="1600" i="1" dirty="0"/>
              <a:t>/allt-om-</a:t>
            </a:r>
            <a:r>
              <a:rPr lang="sv-SE" sz="1600" i="1" dirty="0" err="1"/>
              <a:t>bostadsratt</a:t>
            </a:r>
            <a:r>
              <a:rPr lang="sv-SE" sz="1600" i="1" dirty="0"/>
              <a:t>/faktablad/</a:t>
            </a:r>
            <a:r>
              <a:rPr lang="sv-SE" sz="1600" i="1" dirty="0" err="1"/>
              <a:t>bostadsrattsforeningar</a:t>
            </a:r>
            <a:endParaRPr lang="sv-SE" sz="1600" i="1" dirty="0"/>
          </a:p>
        </p:txBody>
      </p:sp>
    </p:spTree>
    <p:extLst>
      <p:ext uri="{BB962C8B-B14F-4D97-AF65-F5344CB8AC3E}">
        <p14:creationId xmlns:p14="http://schemas.microsoft.com/office/powerpoint/2010/main" val="52527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1" dirty="0" smtClean="0"/>
              <a:t>Bostadsrättshavarens ansvar</a:t>
            </a:r>
            <a:endParaRPr lang="sv-SE" b="1" dirty="0"/>
          </a:p>
        </p:txBody>
      </p:sp>
      <p:sp>
        <p:nvSpPr>
          <p:cNvPr id="4" name="Platshållare för innehåll 3"/>
          <p:cNvSpPr>
            <a:spLocks noGrp="1"/>
          </p:cNvSpPr>
          <p:nvPr>
            <p:ph idx="1"/>
          </p:nvPr>
        </p:nvSpPr>
        <p:spPr>
          <a:xfrm>
            <a:off x="1140030" y="1397676"/>
            <a:ext cx="7546769" cy="4454976"/>
          </a:xfrm>
        </p:spPr>
        <p:txBody>
          <a:bodyPr>
            <a:normAutofit/>
          </a:bodyPr>
          <a:lstStyle/>
          <a:p>
            <a:r>
              <a:rPr lang="sv-SE" dirty="0" smtClean="0"/>
              <a:t>Betala avgiften!</a:t>
            </a:r>
          </a:p>
          <a:p>
            <a:r>
              <a:rPr lang="sv-SE" dirty="0" smtClean="0"/>
              <a:t>Egna </a:t>
            </a:r>
            <a:r>
              <a:rPr lang="sv-SE" dirty="0"/>
              <a:t>installationer</a:t>
            </a:r>
          </a:p>
          <a:p>
            <a:r>
              <a:rPr lang="sv-SE" dirty="0"/>
              <a:t>Rummens väggar, tak och golv med underliggande fuktisolerande skikt</a:t>
            </a:r>
          </a:p>
          <a:p>
            <a:r>
              <a:rPr lang="sv-SE" dirty="0"/>
              <a:t>Inredning och utrustning i kök, badrum och övriga rum och utrymmen tillhörande </a:t>
            </a:r>
            <a:r>
              <a:rPr lang="sv-SE" dirty="0" smtClean="0"/>
              <a:t>lägenheten</a:t>
            </a:r>
            <a:endParaRPr lang="sv-SE" dirty="0"/>
          </a:p>
        </p:txBody>
      </p:sp>
    </p:spTree>
    <p:extLst>
      <p:ext uri="{BB962C8B-B14F-4D97-AF65-F5344CB8AC3E}">
        <p14:creationId xmlns:p14="http://schemas.microsoft.com/office/powerpoint/2010/main" val="4131619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52300"/>
            <a:ext cx="8229600" cy="862100"/>
          </a:xfrm>
        </p:spPr>
        <p:txBody>
          <a:bodyPr/>
          <a:lstStyle/>
          <a:p>
            <a:r>
              <a:rPr lang="sv-SE" b="1" dirty="0"/>
              <a:t>Bostadsrättshavarens ansvar</a:t>
            </a:r>
          </a:p>
        </p:txBody>
      </p:sp>
      <p:sp>
        <p:nvSpPr>
          <p:cNvPr id="3" name="Platshållare för innehåll 2"/>
          <p:cNvSpPr>
            <a:spLocks noGrp="1"/>
          </p:cNvSpPr>
          <p:nvPr>
            <p:ph idx="1"/>
          </p:nvPr>
        </p:nvSpPr>
        <p:spPr>
          <a:xfrm>
            <a:off x="1235033" y="910292"/>
            <a:ext cx="7321138" cy="4525963"/>
          </a:xfrm>
        </p:spPr>
        <p:txBody>
          <a:bodyPr/>
          <a:lstStyle/>
          <a:p>
            <a:r>
              <a:rPr lang="sv-SE" dirty="0"/>
              <a:t>Ledningar och övriga installationer för avlopp, värme, el och vatten – till de delar dessa inte är stamledningar</a:t>
            </a:r>
          </a:p>
          <a:p>
            <a:r>
              <a:rPr lang="sv-SE" dirty="0"/>
              <a:t>Till lägenheten hörande mark</a:t>
            </a:r>
          </a:p>
          <a:p>
            <a:r>
              <a:rPr lang="sv-SE" dirty="0"/>
              <a:t>Hålla balkong/uteplats ren från snö</a:t>
            </a:r>
          </a:p>
          <a:p>
            <a:endParaRPr lang="sv-SE" dirty="0"/>
          </a:p>
        </p:txBody>
      </p:sp>
      <p:pic>
        <p:nvPicPr>
          <p:cNvPr id="4" name="Bildobjekt 3" descr="IMGP22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6999" y="3675420"/>
            <a:ext cx="3489725" cy="2618827"/>
          </a:xfrm>
          <a:prstGeom prst="rect">
            <a:avLst/>
          </a:prstGeom>
        </p:spPr>
      </p:pic>
    </p:spTree>
    <p:extLst>
      <p:ext uri="{BB962C8B-B14F-4D97-AF65-F5344CB8AC3E}">
        <p14:creationId xmlns:p14="http://schemas.microsoft.com/office/powerpoint/2010/main" val="1068619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40327" y="889673"/>
            <a:ext cx="8229600" cy="874300"/>
          </a:xfrm>
        </p:spPr>
        <p:txBody>
          <a:bodyPr>
            <a:normAutofit fontScale="90000"/>
          </a:bodyPr>
          <a:lstStyle/>
          <a:p>
            <a:r>
              <a:rPr lang="sv-SE" b="1" dirty="0"/>
              <a:t>Kan du bli av med din </a:t>
            </a:r>
            <a:r>
              <a:rPr lang="sv-SE" b="1" dirty="0" smtClean="0"/>
              <a:t>bostadsrätt </a:t>
            </a:r>
            <a:r>
              <a:rPr lang="sv-SE" b="1" dirty="0"/>
              <a:t>mot din vilja?</a:t>
            </a:r>
            <a:br>
              <a:rPr lang="sv-SE" b="1" dirty="0"/>
            </a:br>
            <a:endParaRPr lang="sv-SE" b="1" dirty="0"/>
          </a:p>
        </p:txBody>
      </p:sp>
      <p:sp>
        <p:nvSpPr>
          <p:cNvPr id="3" name="Platshållare för innehåll 2"/>
          <p:cNvSpPr>
            <a:spLocks noGrp="1"/>
          </p:cNvSpPr>
          <p:nvPr>
            <p:ph idx="1"/>
          </p:nvPr>
        </p:nvSpPr>
        <p:spPr>
          <a:xfrm>
            <a:off x="457200" y="1753737"/>
            <a:ext cx="8229600" cy="4650475"/>
          </a:xfrm>
        </p:spPr>
        <p:txBody>
          <a:bodyPr>
            <a:normAutofit fontScale="77500" lnSpcReduction="20000"/>
          </a:bodyPr>
          <a:lstStyle/>
          <a:p>
            <a:r>
              <a:rPr lang="sv-SE" dirty="0" smtClean="0"/>
              <a:t>Inte </a:t>
            </a:r>
            <a:r>
              <a:rPr lang="sv-SE" dirty="0"/>
              <a:t>betalar din avgift.</a:t>
            </a:r>
          </a:p>
          <a:p>
            <a:r>
              <a:rPr lang="sv-SE" dirty="0"/>
              <a:t>Utan samtycke eller tillstånd hyr eller lånar ut din lägenhet i andra hand.</a:t>
            </a:r>
          </a:p>
          <a:p>
            <a:r>
              <a:rPr lang="sv-SE" dirty="0"/>
              <a:t>Orsakar upprepade störningar.</a:t>
            </a:r>
          </a:p>
          <a:p>
            <a:r>
              <a:rPr lang="sv-SE" dirty="0"/>
              <a:t>Genom vårdslöshet vållar skada genom ohyra och inte anmäler detta till föreningen.</a:t>
            </a:r>
          </a:p>
          <a:p>
            <a:r>
              <a:rPr lang="sv-SE" dirty="0"/>
              <a:t>Vanvårdar din lägenhet.</a:t>
            </a:r>
          </a:p>
          <a:p>
            <a:r>
              <a:rPr lang="sv-SE" dirty="0"/>
              <a:t>Vägrar bostadsrättsföreningen tillträde till lägenhet, utan giltig </a:t>
            </a:r>
            <a:r>
              <a:rPr lang="sv-SE" dirty="0" smtClean="0"/>
              <a:t>orsak.</a:t>
            </a:r>
            <a:endParaRPr lang="sv-SE" dirty="0"/>
          </a:p>
          <a:p>
            <a:r>
              <a:rPr lang="sv-SE" dirty="0"/>
              <a:t>Använder din lägenhet för brottslig näringsverksamhet</a:t>
            </a:r>
            <a:r>
              <a:rPr lang="sv-SE" dirty="0" smtClean="0"/>
              <a:t>.</a:t>
            </a:r>
          </a:p>
          <a:p>
            <a:pPr marL="0" indent="0">
              <a:buNone/>
            </a:pPr>
            <a:endParaRPr lang="sv-SE" sz="2100" dirty="0" smtClean="0"/>
          </a:p>
          <a:p>
            <a:pPr marL="0" indent="0">
              <a:buNone/>
            </a:pPr>
            <a:endParaRPr lang="sv-SE" sz="2100" dirty="0"/>
          </a:p>
          <a:p>
            <a:pPr marL="0" indent="0">
              <a:buNone/>
            </a:pPr>
            <a:r>
              <a:rPr lang="sv-SE" sz="2100" dirty="0" err="1" smtClean="0"/>
              <a:t>https</a:t>
            </a:r>
            <a:r>
              <a:rPr lang="sv-SE" sz="2100" dirty="0"/>
              <a:t>://</a:t>
            </a:r>
            <a:r>
              <a:rPr lang="sv-SE" sz="2100" dirty="0" err="1"/>
              <a:t>www.riksbyggen.se</a:t>
            </a:r>
            <a:r>
              <a:rPr lang="sv-SE" sz="2100" dirty="0"/>
              <a:t>/</a:t>
            </a:r>
            <a:r>
              <a:rPr lang="sv-SE" sz="2100" dirty="0" err="1"/>
              <a:t>bostadsrattsforening</a:t>
            </a:r>
            <a:r>
              <a:rPr lang="sv-SE" sz="2100" dirty="0"/>
              <a:t>/</a:t>
            </a:r>
            <a:r>
              <a:rPr lang="sv-SE" sz="2100" dirty="0" err="1"/>
              <a:t>rattigheter</a:t>
            </a:r>
            <a:r>
              <a:rPr lang="sv-SE" sz="2100" dirty="0"/>
              <a:t>--skyldigheter-boende/</a:t>
            </a:r>
          </a:p>
          <a:p>
            <a:endParaRPr lang="sv-SE" dirty="0"/>
          </a:p>
        </p:txBody>
      </p:sp>
    </p:spTree>
    <p:extLst>
      <p:ext uri="{BB962C8B-B14F-4D97-AF65-F5344CB8AC3E}">
        <p14:creationId xmlns:p14="http://schemas.microsoft.com/office/powerpoint/2010/main" val="4087651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1" dirty="0" smtClean="0"/>
              <a:t>Ta reda på mer</a:t>
            </a:r>
            <a:endParaRPr lang="sv-SE" b="1" dirty="0"/>
          </a:p>
        </p:txBody>
      </p:sp>
      <p:sp>
        <p:nvSpPr>
          <p:cNvPr id="3" name="Platshållare för innehåll 2"/>
          <p:cNvSpPr>
            <a:spLocks noGrp="1"/>
          </p:cNvSpPr>
          <p:nvPr>
            <p:ph idx="1"/>
          </p:nvPr>
        </p:nvSpPr>
        <p:spPr>
          <a:xfrm>
            <a:off x="147261" y="1600200"/>
            <a:ext cx="8996739" cy="4525963"/>
          </a:xfrm>
        </p:spPr>
        <p:txBody>
          <a:bodyPr/>
          <a:lstStyle/>
          <a:p>
            <a:r>
              <a:rPr lang="sv-SE" dirty="0" smtClean="0"/>
              <a:t>Stadgarna </a:t>
            </a:r>
            <a:r>
              <a:rPr lang="sv-SE" dirty="0" smtClean="0">
                <a:hlinkClick r:id="rId2"/>
              </a:rPr>
              <a:t>http</a:t>
            </a:r>
            <a:r>
              <a:rPr lang="sv-SE" dirty="0">
                <a:hlinkClick r:id="rId2"/>
              </a:rPr>
              <a:t>://www.brftradgarden.nu/</a:t>
            </a:r>
            <a:r>
              <a:rPr lang="sv-SE" dirty="0" smtClean="0">
                <a:hlinkClick r:id="rId2"/>
              </a:rPr>
              <a:t>stadgar/</a:t>
            </a:r>
            <a:r>
              <a:rPr lang="sv-SE" dirty="0" smtClean="0"/>
              <a:t> </a:t>
            </a:r>
          </a:p>
          <a:p>
            <a:r>
              <a:rPr lang="sv-SE" dirty="0"/>
              <a:t>Bostadsrätterna </a:t>
            </a:r>
            <a:r>
              <a:rPr lang="sv-SE" dirty="0">
                <a:hlinkClick r:id="rId3"/>
              </a:rPr>
              <a:t>http://</a:t>
            </a:r>
            <a:r>
              <a:rPr lang="sv-SE" dirty="0" smtClean="0">
                <a:hlinkClick r:id="rId3"/>
              </a:rPr>
              <a:t>www.bostadsratterna.se/</a:t>
            </a:r>
            <a:r>
              <a:rPr lang="sv-SE" dirty="0" smtClean="0"/>
              <a:t> </a:t>
            </a:r>
            <a:endParaRPr lang="sv-SE" dirty="0"/>
          </a:p>
        </p:txBody>
      </p:sp>
      <p:pic>
        <p:nvPicPr>
          <p:cNvPr id="4" name="Bildobjekt 3" descr="3183-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6502" y="2929187"/>
            <a:ext cx="2444565" cy="3379538"/>
          </a:xfrm>
          <a:prstGeom prst="rect">
            <a:avLst/>
          </a:prstGeom>
        </p:spPr>
      </p:pic>
    </p:spTree>
    <p:extLst>
      <p:ext uri="{BB962C8B-B14F-4D97-AF65-F5344CB8AC3E}">
        <p14:creationId xmlns:p14="http://schemas.microsoft.com/office/powerpoint/2010/main" val="2498771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67544" y="908720"/>
            <a:ext cx="8229600" cy="1143000"/>
          </a:xfrm>
        </p:spPr>
        <p:txBody>
          <a:bodyPr>
            <a:normAutofit fontScale="90000"/>
          </a:bodyPr>
          <a:lstStyle/>
          <a:p>
            <a:r>
              <a:rPr lang="sv-SE" sz="5300" b="1" dirty="0" smtClean="0"/>
              <a:t>Ekonomi</a:t>
            </a:r>
            <a:r>
              <a:rPr lang="sv-SE" dirty="0" smtClean="0"/>
              <a:t/>
            </a:r>
            <a:br>
              <a:rPr lang="sv-SE" dirty="0" smtClean="0"/>
            </a:br>
            <a:r>
              <a:rPr lang="sv-SE" sz="3100" i="1" dirty="0" smtClean="0"/>
              <a:t>Kassör: Jessica Stiegler</a:t>
            </a:r>
            <a:endParaRPr lang="sv-SE" i="1" dirty="0"/>
          </a:p>
        </p:txBody>
      </p:sp>
      <p:sp>
        <p:nvSpPr>
          <p:cNvPr id="3" name="Platshållare för innehåll 2"/>
          <p:cNvSpPr>
            <a:spLocks noGrp="1"/>
          </p:cNvSpPr>
          <p:nvPr>
            <p:ph idx="1"/>
          </p:nvPr>
        </p:nvSpPr>
        <p:spPr>
          <a:xfrm>
            <a:off x="2555776" y="2276872"/>
            <a:ext cx="6131024" cy="3849291"/>
          </a:xfrm>
        </p:spPr>
        <p:txBody>
          <a:bodyPr>
            <a:normAutofit/>
          </a:bodyPr>
          <a:lstStyle/>
          <a:p>
            <a:r>
              <a:rPr lang="sv-SE" dirty="0" smtClean="0"/>
              <a:t>Ekonomisk strategi</a:t>
            </a:r>
          </a:p>
          <a:p>
            <a:r>
              <a:rPr lang="sv-SE" dirty="0" smtClean="0"/>
              <a:t>Förvaltningsberättelse</a:t>
            </a:r>
          </a:p>
          <a:p>
            <a:r>
              <a:rPr lang="sv-SE" dirty="0" smtClean="0"/>
              <a:t>Resultaträkning</a:t>
            </a:r>
          </a:p>
          <a:p>
            <a:r>
              <a:rPr lang="sv-SE" dirty="0" smtClean="0"/>
              <a:t>Balansräkning</a:t>
            </a:r>
          </a:p>
          <a:p>
            <a:r>
              <a:rPr lang="sv-SE" dirty="0" smtClean="0"/>
              <a:t>Vinstdisposition</a:t>
            </a:r>
          </a:p>
          <a:p>
            <a:r>
              <a:rPr lang="sv-SE" dirty="0" smtClean="0"/>
              <a:t>Revisionsberättelse</a:t>
            </a:r>
            <a:endParaRPr lang="sv-SE" dirty="0"/>
          </a:p>
        </p:txBody>
      </p:sp>
      <p:sp>
        <p:nvSpPr>
          <p:cNvPr id="4" name="textruta 3"/>
          <p:cNvSpPr txBox="1"/>
          <p:nvPr/>
        </p:nvSpPr>
        <p:spPr>
          <a:xfrm>
            <a:off x="611560" y="332656"/>
            <a:ext cx="1944216" cy="369332"/>
          </a:xfrm>
          <a:prstGeom prst="rect">
            <a:avLst/>
          </a:prstGeom>
          <a:noFill/>
        </p:spPr>
        <p:txBody>
          <a:bodyPr wrap="square" rtlCol="0">
            <a:spAutoFit/>
          </a:bodyPr>
          <a:lstStyle/>
          <a:p>
            <a:endParaRPr lang="sv-SE" dirty="0"/>
          </a:p>
        </p:txBody>
      </p:sp>
      <p:sp>
        <p:nvSpPr>
          <p:cNvPr id="6" name="Platshållare för bildnummer 5"/>
          <p:cNvSpPr>
            <a:spLocks noGrp="1"/>
          </p:cNvSpPr>
          <p:nvPr>
            <p:ph type="sldNum" sz="quarter" idx="12"/>
          </p:nvPr>
        </p:nvSpPr>
        <p:spPr/>
        <p:txBody>
          <a:bodyPr/>
          <a:lstStyle/>
          <a:p>
            <a:fld id="{2F89B3F1-5101-C448-BDD8-E136015A573A}" type="slidenum">
              <a:rPr lang="sv-SE" smtClean="0"/>
              <a:t>9</a:t>
            </a:fld>
            <a:endParaRPr lang="sv-SE" dirty="0"/>
          </a:p>
        </p:txBody>
      </p:sp>
    </p:spTree>
    <p:extLst>
      <p:ext uri="{BB962C8B-B14F-4D97-AF65-F5344CB8AC3E}">
        <p14:creationId xmlns:p14="http://schemas.microsoft.com/office/powerpoint/2010/main" val="27068129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215</TotalTime>
  <Words>1549</Words>
  <Application>Microsoft Office PowerPoint</Application>
  <PresentationFormat>Bildspel på skärmen (4:3)</PresentationFormat>
  <Paragraphs>341</Paragraphs>
  <Slides>31</Slides>
  <Notes>5</Notes>
  <HiddenSlides>0</HiddenSlides>
  <MMClips>0</MMClips>
  <ScaleCrop>false</ScaleCrop>
  <HeadingPairs>
    <vt:vector size="8" baseType="variant">
      <vt:variant>
        <vt:lpstr>Använt teckensnitt</vt:lpstr>
      </vt:variant>
      <vt:variant>
        <vt:i4>4</vt:i4>
      </vt:variant>
      <vt:variant>
        <vt:lpstr>Tema</vt:lpstr>
      </vt:variant>
      <vt:variant>
        <vt:i4>1</vt:i4>
      </vt:variant>
      <vt:variant>
        <vt:lpstr>Serverprogram för OLE-inbäddning</vt:lpstr>
      </vt:variant>
      <vt:variant>
        <vt:i4>1</vt:i4>
      </vt:variant>
      <vt:variant>
        <vt:lpstr>Bildrubriker</vt:lpstr>
      </vt:variant>
      <vt:variant>
        <vt:i4>31</vt:i4>
      </vt:variant>
    </vt:vector>
  </HeadingPairs>
  <TitlesOfParts>
    <vt:vector size="37" baseType="lpstr">
      <vt:lpstr>Arial</vt:lpstr>
      <vt:lpstr>Calibri</vt:lpstr>
      <vt:lpstr>Century Gothic</vt:lpstr>
      <vt:lpstr>Mangal</vt:lpstr>
      <vt:lpstr>Office-tema</vt:lpstr>
      <vt:lpstr>Document</vt:lpstr>
      <vt:lpstr>PowerPoint-presentation</vt:lpstr>
      <vt:lpstr>PowerPoint-presentation</vt:lpstr>
      <vt:lpstr>Att bo i en bostadsrätt </vt:lpstr>
      <vt:lpstr>Bostadsrättsförening</vt:lpstr>
      <vt:lpstr>Bostadsrättshavarens ansvar</vt:lpstr>
      <vt:lpstr>Bostadsrättshavarens ansvar</vt:lpstr>
      <vt:lpstr>Kan du bli av med din bostadsrätt mot din vilja? </vt:lpstr>
      <vt:lpstr>Ta reda på mer</vt:lpstr>
      <vt:lpstr>Ekonomi Kassör: Jessica Stiegler</vt:lpstr>
      <vt:lpstr>Ekonomisk strategi</vt:lpstr>
      <vt:lpstr>Förvaltningsberättelse</vt:lpstr>
      <vt:lpstr>Resultaträkning</vt:lpstr>
      <vt:lpstr>Balansräkning</vt:lpstr>
      <vt:lpstr>Vinstdisposition</vt:lpstr>
      <vt:lpstr>EY - Revisionsberättelse</vt:lpstr>
      <vt:lpstr>allabrf.se – ett betygssystem </vt:lpstr>
      <vt:lpstr>Betyg A – för vår förening</vt:lpstr>
      <vt:lpstr>Styrelsearvode</vt:lpstr>
      <vt:lpstr>Styrelsearvode - ersättningsnivåer</vt:lpstr>
      <vt:lpstr>Valberedningens förslag på ny styrelse</vt:lpstr>
      <vt:lpstr>Styrelsens val av husvärdar</vt:lpstr>
      <vt:lpstr>Val av revisor</vt:lpstr>
      <vt:lpstr>Val av valberedning</vt:lpstr>
      <vt:lpstr>Förslag om stadgeändring</vt:lpstr>
      <vt:lpstr>Årsavgift för andrahandsuthyrning</vt:lpstr>
      <vt:lpstr>Staket för våra mellangårdar</vt:lpstr>
      <vt:lpstr>Staket för våra mellangårdar</vt:lpstr>
      <vt:lpstr>Ekonomisk- och Teknisk förvaltning</vt:lpstr>
      <vt:lpstr>Samfälligheten mm</vt:lpstr>
      <vt:lpstr>PowerPoint-presentation</vt:lpstr>
      <vt:lpstr>Jobbkväll onsdagen den 17 maj</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Jonas Johnsson</dc:creator>
  <cp:lastModifiedBy>Agare</cp:lastModifiedBy>
  <cp:revision>157</cp:revision>
  <cp:lastPrinted>2017-04-18T09:02:33Z</cp:lastPrinted>
  <dcterms:created xsi:type="dcterms:W3CDTF">2016-05-12T17:18:57Z</dcterms:created>
  <dcterms:modified xsi:type="dcterms:W3CDTF">2017-05-15T13:12:05Z</dcterms:modified>
</cp:coreProperties>
</file>