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6" r:id="rId2"/>
    <p:sldId id="257" r:id="rId3"/>
    <p:sldId id="295" r:id="rId4"/>
    <p:sldId id="261" r:id="rId5"/>
    <p:sldId id="314" r:id="rId6"/>
    <p:sldId id="315" r:id="rId7"/>
    <p:sldId id="312" r:id="rId8"/>
    <p:sldId id="313" r:id="rId9"/>
    <p:sldId id="265" r:id="rId10"/>
    <p:sldId id="277" r:id="rId11"/>
    <p:sldId id="278" r:id="rId12"/>
    <p:sldId id="279" r:id="rId13"/>
    <p:sldId id="280" r:id="rId14"/>
    <p:sldId id="269" r:id="rId15"/>
    <p:sldId id="311" r:id="rId16"/>
    <p:sldId id="285" r:id="rId17"/>
    <p:sldId id="309" r:id="rId18"/>
    <p:sldId id="297" r:id="rId19"/>
    <p:sldId id="318" r:id="rId20"/>
    <p:sldId id="316" r:id="rId21"/>
    <p:sldId id="317" r:id="rId22"/>
    <p:sldId id="307" r:id="rId23"/>
    <p:sldId id="310" r:id="rId24"/>
    <p:sldId id="319" r:id="rId25"/>
  </p:sldIdLst>
  <p:sldSz cx="9144000" cy="6858000" type="screen4x3"/>
  <p:notesSz cx="6858000" cy="9945688"/>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54" autoAdjust="0"/>
  </p:normalViewPr>
  <p:slideViewPr>
    <p:cSldViewPr snapToGrid="0" snapToObjects="1">
      <p:cViewPr varScale="1">
        <p:scale>
          <a:sx n="66" d="100"/>
          <a:sy n="66" d="100"/>
        </p:scale>
        <p:origin x="46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eur.corp.vattenfall.com\vn\Users\J\Jesb\0.%20JESSICA%20-%20Personligt\4.%20Brf%20Tr&#228;dg&#229;rden\Ekonomi\2017%20&#197;rsredovisning\Underlag%20ppt%20-%20&#197;R%202017.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normalizeH="0" baseline="0">
                <a:solidFill>
                  <a:schemeClr val="dk1">
                    <a:lumMod val="50000"/>
                    <a:lumOff val="50000"/>
                  </a:schemeClr>
                </a:solidFill>
                <a:latin typeface="+mj-lt"/>
                <a:ea typeface="+mj-ea"/>
                <a:cs typeface="+mj-cs"/>
              </a:defRPr>
            </a:pPr>
            <a:r>
              <a:rPr lang="sv-SE" dirty="0"/>
              <a:t>Kostnaderna fördelar sig enligt nedan:</a:t>
            </a:r>
          </a:p>
        </c:rich>
      </c:tx>
      <c:overlay val="0"/>
      <c:spPr>
        <a:noFill/>
        <a:ln>
          <a:noFill/>
        </a:ln>
        <a:effectLst/>
      </c:spPr>
      <c:txPr>
        <a:bodyPr rot="0" spcFirstLastPara="1" vertOverflow="ellipsis" vert="horz" wrap="square" anchor="ctr" anchorCtr="1"/>
        <a:lstStyle/>
        <a:p>
          <a:pPr>
            <a:defRPr sz="1600" b="1" i="0" u="none" strike="noStrike" kern="1200" spc="0" normalizeH="0" baseline="0">
              <a:solidFill>
                <a:schemeClr val="dk1">
                  <a:lumMod val="50000"/>
                  <a:lumOff val="50000"/>
                </a:schemeClr>
              </a:solidFill>
              <a:latin typeface="+mj-lt"/>
              <a:ea typeface="+mj-ea"/>
              <a:cs typeface="+mj-cs"/>
            </a:defRPr>
          </a:pPr>
          <a:endParaRPr lang="sv-SE"/>
        </a:p>
      </c:txPr>
    </c:title>
    <c:autoTitleDeleted val="0"/>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B9A4-4DBA-896E-26967B6CB6E5}"/>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B9A4-4DBA-896E-26967B6CB6E5}"/>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B9A4-4DBA-896E-26967B6CB6E5}"/>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B9A4-4DBA-896E-26967B6CB6E5}"/>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B9A4-4DBA-896E-26967B6CB6E5}"/>
              </c:ext>
            </c:extLst>
          </c:dPt>
          <c:dLbls>
            <c:dLbl>
              <c:idx val="0"/>
              <c:spPr>
                <a:solidFill>
                  <a:sysClr val="window" lastClr="FFFFFF">
                    <a:alpha val="75000"/>
                  </a:sysClr>
                </a:solidFill>
                <a:ln w="9525">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B9A4-4DBA-896E-26967B6CB6E5}"/>
                </c:ext>
              </c:extLst>
            </c:dLbl>
            <c:dLbl>
              <c:idx val="1"/>
              <c:layout>
                <c:manualLayout>
                  <c:x val="5.1981806367771277E-3"/>
                  <c:y val="-2.884615384615384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9A4-4DBA-896E-26967B6CB6E5}"/>
                </c:ext>
              </c:extLst>
            </c:dLbl>
            <c:dLbl>
              <c:idx val="2"/>
              <c:layout>
                <c:manualLayout>
                  <c:x val="-4.1585445094217119E-2"/>
                  <c:y val="9.615384615384498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9A4-4DBA-896E-26967B6CB6E5}"/>
                </c:ext>
              </c:extLst>
            </c:dLbl>
            <c:dLbl>
              <c:idx val="4"/>
              <c:spPr>
                <a:solidFill>
                  <a:sysClr val="window" lastClr="FFFFFF">
                    <a:alpha val="75000"/>
                  </a:sysClr>
                </a:solidFill>
                <a:ln w="9525">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9-B9A4-4DBA-896E-26967B6CB6E5}"/>
                </c:ext>
              </c:extLst>
            </c:dLbl>
            <c:spPr>
              <a:solidFill>
                <a:sysClr val="window" lastClr="FFFFFF">
                  <a:alpha val="75000"/>
                </a:sysClr>
              </a:solidFill>
              <a:ln w="9525">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Blad1!$D$3:$D$7</c:f>
              <c:strCache>
                <c:ptCount val="5"/>
                <c:pt idx="0">
                  <c:v>Fastighetskostnader</c:v>
                </c:pt>
                <c:pt idx="1">
                  <c:v>Övriga externa kostnader</c:v>
                </c:pt>
                <c:pt idx="2">
                  <c:v>Personalkostnader</c:v>
                </c:pt>
                <c:pt idx="3">
                  <c:v>Avskrivningar</c:v>
                </c:pt>
                <c:pt idx="4">
                  <c:v>Finansiella poster, netto</c:v>
                </c:pt>
              </c:strCache>
            </c:strRef>
          </c:cat>
          <c:val>
            <c:numRef>
              <c:f>Blad1!$E$3:$E$7</c:f>
              <c:numCache>
                <c:formatCode>General</c:formatCode>
                <c:ptCount val="5"/>
                <c:pt idx="0">
                  <c:v>945</c:v>
                </c:pt>
                <c:pt idx="1">
                  <c:v>197</c:v>
                </c:pt>
                <c:pt idx="2">
                  <c:v>99</c:v>
                </c:pt>
                <c:pt idx="3">
                  <c:v>1250</c:v>
                </c:pt>
                <c:pt idx="4">
                  <c:v>451</c:v>
                </c:pt>
              </c:numCache>
            </c:numRef>
          </c:val>
          <c:extLst>
            <c:ext xmlns:c16="http://schemas.microsoft.com/office/drawing/2014/chart" uri="{C3380CC4-5D6E-409C-BE32-E72D297353CC}">
              <c16:uniqueId val="{0000000A-B9A4-4DBA-896E-26967B6CB6E5}"/>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A9059423-05CC-1C4F-B089-7924DE66C2BA}" type="datetimeFigureOut">
              <a:rPr lang="sv-SE" smtClean="0"/>
              <a:t>2018-05-29</a:t>
            </a:fld>
            <a:endParaRPr lang="sv-SE" dirty="0"/>
          </a:p>
        </p:txBody>
      </p:sp>
      <p:sp>
        <p:nvSpPr>
          <p:cNvPr id="4" name="Platshållare för sidfot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lang="sv-SE" dirty="0"/>
          </a:p>
        </p:txBody>
      </p:sp>
      <p:sp>
        <p:nvSpPr>
          <p:cNvPr id="5" name="Platshållare för bildnummer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0803854F-70CF-2942-8C21-22814746859A}" type="slidenum">
              <a:rPr lang="sv-SE" smtClean="0"/>
              <a:t>‹#›</a:t>
            </a:fld>
            <a:endParaRPr lang="sv-SE" dirty="0"/>
          </a:p>
        </p:txBody>
      </p:sp>
    </p:spTree>
    <p:extLst>
      <p:ext uri="{BB962C8B-B14F-4D97-AF65-F5344CB8AC3E}">
        <p14:creationId xmlns:p14="http://schemas.microsoft.com/office/powerpoint/2010/main" val="36538877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5E9E6AFA-C2C5-4B4D-B913-14736BEFAD40}" type="datetimeFigureOut">
              <a:rPr lang="sv-SE" smtClean="0"/>
              <a:t>2018-05-29</a:t>
            </a:fld>
            <a:endParaRPr lang="sv-SE" dirty="0"/>
          </a:p>
        </p:txBody>
      </p:sp>
      <p:sp>
        <p:nvSpPr>
          <p:cNvPr id="4" name="Platshållare för bildobjekt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A3B6531C-75CF-6140-8C7F-6694A1981530}" type="slidenum">
              <a:rPr lang="sv-SE" smtClean="0"/>
              <a:t>‹#›</a:t>
            </a:fld>
            <a:endParaRPr lang="sv-SE" dirty="0"/>
          </a:p>
        </p:txBody>
      </p:sp>
    </p:spTree>
    <p:extLst>
      <p:ext uri="{BB962C8B-B14F-4D97-AF65-F5344CB8AC3E}">
        <p14:creationId xmlns:p14="http://schemas.microsoft.com/office/powerpoint/2010/main" val="23022735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3B6531C-75CF-6140-8C7F-6694A1981530}" type="slidenum">
              <a:rPr lang="sv-SE" smtClean="0"/>
              <a:t>2</a:t>
            </a:fld>
            <a:endParaRPr lang="sv-SE" dirty="0"/>
          </a:p>
        </p:txBody>
      </p:sp>
    </p:spTree>
    <p:extLst>
      <p:ext uri="{BB962C8B-B14F-4D97-AF65-F5344CB8AC3E}">
        <p14:creationId xmlns:p14="http://schemas.microsoft.com/office/powerpoint/2010/main" val="205301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3B6531C-75CF-6140-8C7F-6694A1981530}" type="slidenum">
              <a:rPr lang="sv-SE" smtClean="0"/>
              <a:t>4</a:t>
            </a:fld>
            <a:endParaRPr lang="sv-SE" dirty="0"/>
          </a:p>
        </p:txBody>
      </p:sp>
    </p:spTree>
    <p:extLst>
      <p:ext uri="{BB962C8B-B14F-4D97-AF65-F5344CB8AC3E}">
        <p14:creationId xmlns:p14="http://schemas.microsoft.com/office/powerpoint/2010/main" val="1066216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3B6531C-75CF-6140-8C7F-6694A1981530}" type="slidenum">
              <a:rPr lang="sv-SE" smtClean="0"/>
              <a:t>10</a:t>
            </a:fld>
            <a:endParaRPr lang="sv-SE" dirty="0"/>
          </a:p>
        </p:txBody>
      </p:sp>
    </p:spTree>
    <p:extLst>
      <p:ext uri="{BB962C8B-B14F-4D97-AF65-F5344CB8AC3E}">
        <p14:creationId xmlns:p14="http://schemas.microsoft.com/office/powerpoint/2010/main" val="467906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5981AE22-D6CC-4867-B43D-8FEBFA0F5C3C}" type="datetime1">
              <a:rPr lang="sv-SE" smtClean="0"/>
              <a:t>2018-05-29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F89B3F1-5101-C448-BDD8-E136015A573A}" type="slidenum">
              <a:rPr lang="sv-SE" smtClean="0"/>
              <a:t>‹#›</a:t>
            </a:fld>
            <a:endParaRPr lang="sv-SE" dirty="0"/>
          </a:p>
        </p:txBody>
      </p:sp>
    </p:spTree>
    <p:extLst>
      <p:ext uri="{BB962C8B-B14F-4D97-AF65-F5344CB8AC3E}">
        <p14:creationId xmlns:p14="http://schemas.microsoft.com/office/powerpoint/2010/main" val="290573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6D013836-F3E5-4D89-8925-8F06B73D4FEE}" type="datetime1">
              <a:rPr lang="sv-SE" smtClean="0"/>
              <a:t>2018-05-29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F89B3F1-5101-C448-BDD8-E136015A573A}" type="slidenum">
              <a:rPr lang="sv-SE" smtClean="0"/>
              <a:t>‹#›</a:t>
            </a:fld>
            <a:endParaRPr lang="sv-SE" dirty="0"/>
          </a:p>
        </p:txBody>
      </p:sp>
    </p:spTree>
    <p:extLst>
      <p:ext uri="{BB962C8B-B14F-4D97-AF65-F5344CB8AC3E}">
        <p14:creationId xmlns:p14="http://schemas.microsoft.com/office/powerpoint/2010/main" val="4115438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13F29D0-4697-48B3-9AE9-04790F0AFA88}" type="datetime1">
              <a:rPr lang="sv-SE" smtClean="0"/>
              <a:t>2018-05-29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F89B3F1-5101-C448-BDD8-E136015A573A}" type="slidenum">
              <a:rPr lang="sv-SE" smtClean="0"/>
              <a:t>‹#›</a:t>
            </a:fld>
            <a:endParaRPr lang="sv-SE" dirty="0"/>
          </a:p>
        </p:txBody>
      </p:sp>
    </p:spTree>
    <p:extLst>
      <p:ext uri="{BB962C8B-B14F-4D97-AF65-F5344CB8AC3E}">
        <p14:creationId xmlns:p14="http://schemas.microsoft.com/office/powerpoint/2010/main" val="1455427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0DAB9674-0111-42A7-A1A3-483F96D524E7}" type="datetime1">
              <a:rPr lang="sv-SE" smtClean="0"/>
              <a:t>2018-05-29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F89B3F1-5101-C448-BDD8-E136015A573A}" type="slidenum">
              <a:rPr lang="sv-SE" smtClean="0"/>
              <a:t>‹#›</a:t>
            </a:fld>
            <a:endParaRPr lang="sv-SE" dirty="0"/>
          </a:p>
        </p:txBody>
      </p:sp>
      <p:pic>
        <p:nvPicPr>
          <p:cNvPr id="7" name="Bildobjekt 6" descr="Brf Trädgården.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18942"/>
            <a:ext cx="3081827" cy="402533"/>
          </a:xfrm>
          <a:prstGeom prst="rect">
            <a:avLst/>
          </a:prstGeom>
        </p:spPr>
      </p:pic>
    </p:spTree>
    <p:extLst>
      <p:ext uri="{BB962C8B-B14F-4D97-AF65-F5344CB8AC3E}">
        <p14:creationId xmlns:p14="http://schemas.microsoft.com/office/powerpoint/2010/main" val="1718239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58689B10-F331-4242-99E1-F89EDD77E89C}" type="datetime1">
              <a:rPr lang="sv-SE" smtClean="0"/>
              <a:t>2018-05-29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F89B3F1-5101-C448-BDD8-E136015A573A}" type="slidenum">
              <a:rPr lang="sv-SE" smtClean="0"/>
              <a:t>‹#›</a:t>
            </a:fld>
            <a:endParaRPr lang="sv-SE" dirty="0"/>
          </a:p>
        </p:txBody>
      </p:sp>
    </p:spTree>
    <p:extLst>
      <p:ext uri="{BB962C8B-B14F-4D97-AF65-F5344CB8AC3E}">
        <p14:creationId xmlns:p14="http://schemas.microsoft.com/office/powerpoint/2010/main" val="1690417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CB8D278C-792F-41B5-8018-576BC6FB627D}" type="datetime1">
              <a:rPr lang="sv-SE" smtClean="0"/>
              <a:t>2018-05-29</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F89B3F1-5101-C448-BDD8-E136015A573A}" type="slidenum">
              <a:rPr lang="sv-SE" smtClean="0"/>
              <a:t>‹#›</a:t>
            </a:fld>
            <a:endParaRPr lang="sv-SE" dirty="0"/>
          </a:p>
        </p:txBody>
      </p:sp>
    </p:spTree>
    <p:extLst>
      <p:ext uri="{BB962C8B-B14F-4D97-AF65-F5344CB8AC3E}">
        <p14:creationId xmlns:p14="http://schemas.microsoft.com/office/powerpoint/2010/main" val="3050130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2FBBF4ED-E2D6-409E-88B6-1C0DE366AEB1}" type="datetime1">
              <a:rPr lang="sv-SE" smtClean="0"/>
              <a:t>2018-05-29</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F89B3F1-5101-C448-BDD8-E136015A573A}" type="slidenum">
              <a:rPr lang="sv-SE" smtClean="0"/>
              <a:t>‹#›</a:t>
            </a:fld>
            <a:endParaRPr lang="sv-SE" dirty="0"/>
          </a:p>
        </p:txBody>
      </p:sp>
    </p:spTree>
    <p:extLst>
      <p:ext uri="{BB962C8B-B14F-4D97-AF65-F5344CB8AC3E}">
        <p14:creationId xmlns:p14="http://schemas.microsoft.com/office/powerpoint/2010/main" val="2420552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2E89EFEC-0D52-466A-915A-BC7FC5D5FDB5}" type="datetime1">
              <a:rPr lang="sv-SE" smtClean="0"/>
              <a:t>2018-05-29</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F89B3F1-5101-C448-BDD8-E136015A573A}" type="slidenum">
              <a:rPr lang="sv-SE" smtClean="0"/>
              <a:t>‹#›</a:t>
            </a:fld>
            <a:endParaRPr lang="sv-SE" dirty="0"/>
          </a:p>
        </p:txBody>
      </p:sp>
    </p:spTree>
    <p:extLst>
      <p:ext uri="{BB962C8B-B14F-4D97-AF65-F5344CB8AC3E}">
        <p14:creationId xmlns:p14="http://schemas.microsoft.com/office/powerpoint/2010/main" val="2037920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A983FCE-415D-44F4-A625-016853967170}" type="datetime1">
              <a:rPr lang="sv-SE" smtClean="0"/>
              <a:t>2018-05-29</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F89B3F1-5101-C448-BDD8-E136015A573A}" type="slidenum">
              <a:rPr lang="sv-SE" smtClean="0"/>
              <a:t>‹#›</a:t>
            </a:fld>
            <a:endParaRPr lang="sv-SE" dirty="0"/>
          </a:p>
        </p:txBody>
      </p:sp>
    </p:spTree>
    <p:extLst>
      <p:ext uri="{BB962C8B-B14F-4D97-AF65-F5344CB8AC3E}">
        <p14:creationId xmlns:p14="http://schemas.microsoft.com/office/powerpoint/2010/main" val="312069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156CE1B5-6A3B-4AF4-ADBD-A7D9B9BF53AA}" type="datetime1">
              <a:rPr lang="sv-SE" smtClean="0"/>
              <a:t>2018-05-29</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F89B3F1-5101-C448-BDD8-E136015A573A}" type="slidenum">
              <a:rPr lang="sv-SE" smtClean="0"/>
              <a:t>‹#›</a:t>
            </a:fld>
            <a:endParaRPr lang="sv-SE" dirty="0"/>
          </a:p>
        </p:txBody>
      </p:sp>
    </p:spTree>
    <p:extLst>
      <p:ext uri="{BB962C8B-B14F-4D97-AF65-F5344CB8AC3E}">
        <p14:creationId xmlns:p14="http://schemas.microsoft.com/office/powerpoint/2010/main" val="219833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FFAA3A87-CBDA-4EF1-8B03-14346AE79996}" type="datetime1">
              <a:rPr lang="sv-SE" smtClean="0"/>
              <a:t>2018-05-29</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F89B3F1-5101-C448-BDD8-E136015A573A}" type="slidenum">
              <a:rPr lang="sv-SE" smtClean="0"/>
              <a:t>‹#›</a:t>
            </a:fld>
            <a:endParaRPr lang="sv-SE" dirty="0"/>
          </a:p>
        </p:txBody>
      </p:sp>
    </p:spTree>
    <p:extLst>
      <p:ext uri="{BB962C8B-B14F-4D97-AF65-F5344CB8AC3E}">
        <p14:creationId xmlns:p14="http://schemas.microsoft.com/office/powerpoint/2010/main" val="3031512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566C5B-6D78-49C4-8EBC-1BCA7E0B318E}" type="datetime1">
              <a:rPr lang="sv-SE" smtClean="0"/>
              <a:t>2018-05-29</a:t>
            </a:fld>
            <a:endParaRPr lang="sv-SE" dirty="0"/>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sv-SE" dirty="0"/>
          </a:p>
        </p:txBody>
      </p:sp>
    </p:spTree>
    <p:extLst>
      <p:ext uri="{BB962C8B-B14F-4D97-AF65-F5344CB8AC3E}">
        <p14:creationId xmlns:p14="http://schemas.microsoft.com/office/powerpoint/2010/main" val="1026636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dvuppdrag.wikispaces.com/Flickorna+eller+pojkarna%3F+2" TargetMode="External"/><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6.xml"/><Relationship Id="rId5" Type="http://schemas.openxmlformats.org/officeDocument/2006/relationships/hyperlink" Target="http://ul-typingaway.blogspot.com/" TargetMode="External"/><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tecnomani.com/crescita-record-del-e-commerce-italiano-la-rivoluzione-dei-codici-sconto/"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leadershipfreak.wordpress.com/2012/01/21/on-turtles-and-rabbits-finding-pace/" TargetMode="External"/><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txBox="1">
            <a:spLocks/>
          </p:cNvSpPr>
          <p:nvPr/>
        </p:nvSpPr>
        <p:spPr>
          <a:xfrm>
            <a:off x="349250" y="1426844"/>
            <a:ext cx="8477250" cy="150914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sv-SE" sz="3600" b="1" i="1" dirty="0">
                <a:solidFill>
                  <a:srgbClr val="FF0000"/>
                </a:solidFill>
                <a:latin typeface="Century Gothic"/>
                <a:cs typeface="Century Gothic"/>
              </a:rPr>
              <a:t>Välkommen till föreningsstämman</a:t>
            </a:r>
          </a:p>
          <a:p>
            <a:r>
              <a:rPr lang="sv-SE" sz="2800" b="1" i="1" dirty="0">
                <a:solidFill>
                  <a:schemeClr val="accent1"/>
                </a:solidFill>
                <a:latin typeface="Century Gothic"/>
                <a:cs typeface="Century Gothic"/>
              </a:rPr>
              <a:t>14 maj 2018</a:t>
            </a:r>
          </a:p>
        </p:txBody>
      </p:sp>
      <p:sp>
        <p:nvSpPr>
          <p:cNvPr id="5" name="Underrubrik 2"/>
          <p:cNvSpPr txBox="1">
            <a:spLocks/>
          </p:cNvSpPr>
          <p:nvPr/>
        </p:nvSpPr>
        <p:spPr>
          <a:xfrm>
            <a:off x="703384" y="3188425"/>
            <a:ext cx="7983415" cy="285077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sv-SE" sz="3600" b="1" i="1" dirty="0">
                <a:solidFill>
                  <a:schemeClr val="tx1"/>
                </a:solidFill>
              </a:rPr>
              <a:t> Vår vision och ledstjärna</a:t>
            </a:r>
          </a:p>
          <a:p>
            <a:r>
              <a:rPr lang="sv-SE" sz="2400" b="1" i="1" dirty="0">
                <a:solidFill>
                  <a:schemeClr val="tx1"/>
                </a:solidFill>
              </a:rPr>
              <a:t>”I Brf Trädgården skall våra medlemmar, såväl gammal som ung, trivas och känna gemenskap. Det skall vara en öppen och välskött förening med god ekonomi, fräscha lägenheter och trivsamma välvårdade yttre miljöer.”</a:t>
            </a:r>
          </a:p>
          <a:p>
            <a:endParaRPr lang="sv-SE" dirty="0"/>
          </a:p>
        </p:txBody>
      </p:sp>
      <p:pic>
        <p:nvPicPr>
          <p:cNvPr id="6" name="Bildobjekt 5" descr="Brf Trädgårde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8468" y="491580"/>
            <a:ext cx="7160455" cy="935263"/>
          </a:xfrm>
          <a:prstGeom prst="rect">
            <a:avLst/>
          </a:prstGeom>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9" name="Platshållare för bildnummer 8"/>
          <p:cNvSpPr>
            <a:spLocks noGrp="1"/>
          </p:cNvSpPr>
          <p:nvPr>
            <p:ph type="sldNum" sz="quarter" idx="12"/>
          </p:nvPr>
        </p:nvSpPr>
        <p:spPr/>
        <p:txBody>
          <a:bodyPr/>
          <a:lstStyle/>
          <a:p>
            <a:fld id="{2F89B3F1-5101-C448-BDD8-E136015A573A}" type="slidenum">
              <a:rPr lang="sv-SE" smtClean="0"/>
              <a:t>1</a:t>
            </a:fld>
            <a:endParaRPr lang="sv-SE" dirty="0"/>
          </a:p>
        </p:txBody>
      </p:sp>
      <p:sp>
        <p:nvSpPr>
          <p:cNvPr id="2" name="Stjärna: 5 punkter 1">
            <a:extLst>
              <a:ext uri="{FF2B5EF4-FFF2-40B4-BE49-F238E27FC236}">
                <a16:creationId xmlns:a16="http://schemas.microsoft.com/office/drawing/2014/main" id="{51E877D6-FD70-4619-B07B-82D28F558870}"/>
              </a:ext>
            </a:extLst>
          </p:cNvPr>
          <p:cNvSpPr/>
          <p:nvPr/>
        </p:nvSpPr>
        <p:spPr>
          <a:xfrm>
            <a:off x="5470574" y="3052689"/>
            <a:ext cx="480060" cy="494169"/>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3" name="Rektangel: rundade hörn 2">
            <a:extLst>
              <a:ext uri="{FF2B5EF4-FFF2-40B4-BE49-F238E27FC236}">
                <a16:creationId xmlns:a16="http://schemas.microsoft.com/office/drawing/2014/main" id="{1D2BB587-86F1-4008-8FC6-24CD7DABFE75}"/>
              </a:ext>
            </a:extLst>
          </p:cNvPr>
          <p:cNvSpPr/>
          <p:nvPr/>
        </p:nvSpPr>
        <p:spPr>
          <a:xfrm>
            <a:off x="703384" y="2871273"/>
            <a:ext cx="7983415" cy="2689555"/>
          </a:xfrm>
          <a:prstGeom prst="roundRect">
            <a:avLst/>
          </a:prstGeom>
          <a:noFill/>
          <a:ln w="762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1282369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506438"/>
            <a:ext cx="8229600" cy="670632"/>
          </a:xfrm>
        </p:spPr>
        <p:txBody>
          <a:bodyPr>
            <a:normAutofit fontScale="90000"/>
          </a:bodyPr>
          <a:lstStyle/>
          <a:p>
            <a:r>
              <a:rPr lang="sv-SE" b="1" dirty="0"/>
              <a:t>Styrelsearvode för 2018</a:t>
            </a:r>
          </a:p>
        </p:txBody>
      </p:sp>
      <p:sp>
        <p:nvSpPr>
          <p:cNvPr id="3" name="Platshållare för innehåll 2"/>
          <p:cNvSpPr>
            <a:spLocks noGrp="1"/>
          </p:cNvSpPr>
          <p:nvPr>
            <p:ph idx="1"/>
          </p:nvPr>
        </p:nvSpPr>
        <p:spPr>
          <a:xfrm>
            <a:off x="457200" y="3038622"/>
            <a:ext cx="8239944" cy="3087541"/>
          </a:xfrm>
        </p:spPr>
        <p:txBody>
          <a:bodyPr/>
          <a:lstStyle/>
          <a:p>
            <a:pPr marL="0" lvl="1" indent="0">
              <a:buNone/>
            </a:pPr>
            <a:r>
              <a:rPr lang="sv-SE" sz="2000" dirty="0"/>
              <a:t>Styrelsen föreslår oförändrad ersättning för kommande mandatperiod om:</a:t>
            </a:r>
          </a:p>
          <a:p>
            <a:pPr marL="0" lvl="1" indent="0">
              <a:buNone/>
            </a:pPr>
            <a:r>
              <a:rPr lang="sv-SE" sz="2000" b="1" dirty="0"/>
              <a:t>Totalt 100.000 kr för styrelsens medlemmar </a:t>
            </a:r>
            <a:r>
              <a:rPr lang="sv-SE" sz="2000" dirty="0"/>
              <a:t>(inkl. skatt och sociala avgifter)</a:t>
            </a:r>
          </a:p>
          <a:p>
            <a:pPr marL="0" indent="0">
              <a:buNone/>
            </a:pPr>
            <a:r>
              <a:rPr lang="sv-SE" sz="2000" dirty="0"/>
              <a:t>Samma belopp som beslutades på årsstämmorna 2016 och 2017</a:t>
            </a:r>
          </a:p>
          <a:p>
            <a:pPr marL="0" indent="0">
              <a:buNone/>
            </a:pPr>
            <a:r>
              <a:rPr lang="sv-SE" sz="2000" u="sng" dirty="0"/>
              <a:t>Anm.</a:t>
            </a:r>
            <a:r>
              <a:rPr lang="sv-SE" sz="2800" u="sng" dirty="0"/>
              <a:t> </a:t>
            </a:r>
          </a:p>
          <a:p>
            <a:pPr marL="0" indent="0">
              <a:buNone/>
            </a:pPr>
            <a:r>
              <a:rPr lang="sv-SE" sz="1600" dirty="0"/>
              <a:t>Enligt Bostadsrätterna är ett vanligt arvode mellan 1 000 kr till 1 500 kr per lägenhet och år för föreningar i storleksordningen 30 till 50 lägenheter. Vårt arvode enl. ovan är 1 099 kr/lgh/år</a:t>
            </a:r>
          </a:p>
          <a:p>
            <a:pPr marL="0" indent="0">
              <a:buNone/>
            </a:pPr>
            <a:endParaRPr lang="sv-SE" dirty="0"/>
          </a:p>
        </p:txBody>
      </p:sp>
      <p:sp>
        <p:nvSpPr>
          <p:cNvPr id="4" name="textruta 3"/>
          <p:cNvSpPr txBox="1"/>
          <p:nvPr/>
        </p:nvSpPr>
        <p:spPr>
          <a:xfrm>
            <a:off x="611560" y="332656"/>
            <a:ext cx="1944216" cy="369332"/>
          </a:xfrm>
          <a:prstGeom prst="rect">
            <a:avLst/>
          </a:prstGeom>
          <a:noFill/>
        </p:spPr>
        <p:txBody>
          <a:bodyPr wrap="square" rtlCol="0">
            <a:spAutoFit/>
          </a:bodyPr>
          <a:lstStyle/>
          <a:p>
            <a:endParaRPr lang="sv-SE" dirty="0"/>
          </a:p>
        </p:txBody>
      </p:sp>
      <p:sp>
        <p:nvSpPr>
          <p:cNvPr id="6" name="Platshållare för bildnummer 5"/>
          <p:cNvSpPr>
            <a:spLocks noGrp="1"/>
          </p:cNvSpPr>
          <p:nvPr>
            <p:ph type="sldNum" sz="quarter" idx="12"/>
          </p:nvPr>
        </p:nvSpPr>
        <p:spPr/>
        <p:txBody>
          <a:bodyPr/>
          <a:lstStyle/>
          <a:p>
            <a:fld id="{2F89B3F1-5101-C448-BDD8-E136015A573A}" type="slidenum">
              <a:rPr lang="sv-SE" smtClean="0"/>
              <a:t>10</a:t>
            </a:fld>
            <a:endParaRPr lang="sv-SE" dirty="0"/>
          </a:p>
        </p:txBody>
      </p:sp>
      <p:pic>
        <p:nvPicPr>
          <p:cNvPr id="9" name="Bildobjekt 8">
            <a:extLst>
              <a:ext uri="{FF2B5EF4-FFF2-40B4-BE49-F238E27FC236}">
                <a16:creationId xmlns:a16="http://schemas.microsoft.com/office/drawing/2014/main" id="{56654D20-5F5E-4BBE-BA5D-B9D2A541B0A6}"/>
              </a:ext>
            </a:extLst>
          </p:cNvPr>
          <p:cNvPicPr>
            <a:picLocks noChangeAspect="1"/>
          </p:cNvPicPr>
          <p:nvPr/>
        </p:nvPicPr>
        <p:blipFill>
          <a:blip r:embed="rId3"/>
          <a:stretch>
            <a:fillRect/>
          </a:stretch>
        </p:blipFill>
        <p:spPr>
          <a:xfrm>
            <a:off x="3094892" y="1414671"/>
            <a:ext cx="2307102" cy="1550084"/>
          </a:xfrm>
          <a:prstGeom prst="rect">
            <a:avLst/>
          </a:prstGeom>
        </p:spPr>
      </p:pic>
    </p:spTree>
    <p:extLst>
      <p:ext uri="{BB962C8B-B14F-4D97-AF65-F5344CB8AC3E}">
        <p14:creationId xmlns:p14="http://schemas.microsoft.com/office/powerpoint/2010/main" val="1504829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30488"/>
            <a:ext cx="8229600" cy="1143000"/>
          </a:xfrm>
        </p:spPr>
        <p:txBody>
          <a:bodyPr>
            <a:normAutofit/>
          </a:bodyPr>
          <a:lstStyle/>
          <a:p>
            <a:r>
              <a:rPr lang="sv-SE" dirty="0"/>
              <a:t>Förslag på ny styrelse</a:t>
            </a:r>
          </a:p>
        </p:txBody>
      </p:sp>
      <p:sp>
        <p:nvSpPr>
          <p:cNvPr id="3" name="Platshållare för innehåll 2"/>
          <p:cNvSpPr>
            <a:spLocks noGrp="1"/>
          </p:cNvSpPr>
          <p:nvPr>
            <p:ph idx="1"/>
          </p:nvPr>
        </p:nvSpPr>
        <p:spPr>
          <a:xfrm>
            <a:off x="1434905" y="1259841"/>
            <a:ext cx="6499273" cy="4772469"/>
          </a:xfrm>
        </p:spPr>
        <p:txBody>
          <a:bodyPr>
            <a:normAutofit fontScale="25000" lnSpcReduction="20000"/>
          </a:bodyPr>
          <a:lstStyle/>
          <a:p>
            <a:pPr marL="0" lvl="1" indent="0">
              <a:buNone/>
            </a:pPr>
            <a:r>
              <a:rPr lang="sv-SE" sz="8000" b="1" dirty="0"/>
              <a:t>Styrelsen ska enligt våra stadgar bestå av:</a:t>
            </a:r>
          </a:p>
          <a:p>
            <a:pPr marL="742950" lvl="2" indent="-342900"/>
            <a:r>
              <a:rPr lang="sv-SE" sz="8000" dirty="0"/>
              <a:t>Minst 3 och högst 7 stycken ledamöter</a:t>
            </a:r>
          </a:p>
          <a:p>
            <a:pPr marL="742950" lvl="2" indent="-342900"/>
            <a:r>
              <a:rPr lang="sv-SE" sz="8000" dirty="0"/>
              <a:t>Minst 1 och högst 3 stycken suppleanter</a:t>
            </a:r>
          </a:p>
          <a:p>
            <a:pPr marL="742950" lvl="2" indent="-342900"/>
            <a:endParaRPr lang="sv-SE" sz="8000" dirty="0"/>
          </a:p>
          <a:p>
            <a:pPr marL="0" lvl="1" indent="0">
              <a:buNone/>
            </a:pPr>
            <a:endParaRPr lang="sv-SE" sz="6400" b="1" dirty="0"/>
          </a:p>
          <a:p>
            <a:pPr marL="0" lvl="1" indent="0">
              <a:buNone/>
            </a:pPr>
            <a:r>
              <a:rPr lang="sv-SE" sz="7200" b="1" dirty="0"/>
              <a:t>Ordinarie ledamöter</a:t>
            </a:r>
          </a:p>
          <a:p>
            <a:pPr>
              <a:buFont typeface="Courier New" panose="02070309020205020404" pitchFamily="49" charset="0"/>
              <a:buChar char="o"/>
            </a:pPr>
            <a:r>
              <a:rPr lang="sv-SE" sz="7600" dirty="0"/>
              <a:t>Lennart Arnberg – Omval 1 år</a:t>
            </a:r>
          </a:p>
          <a:p>
            <a:pPr>
              <a:buFont typeface="Courier New" panose="02070309020205020404" pitchFamily="49" charset="0"/>
              <a:buChar char="o"/>
            </a:pPr>
            <a:r>
              <a:rPr lang="sv-SE" sz="7600" dirty="0"/>
              <a:t>Jessica Stiegler –   Omval 1 år</a:t>
            </a:r>
          </a:p>
          <a:p>
            <a:pPr>
              <a:buFont typeface="Courier New" panose="02070309020205020404" pitchFamily="49" charset="0"/>
              <a:buChar char="o"/>
            </a:pPr>
            <a:r>
              <a:rPr lang="sv-SE" sz="7600" dirty="0"/>
              <a:t>Oskar Sandzén –  Omval 1 år</a:t>
            </a:r>
          </a:p>
          <a:p>
            <a:pPr>
              <a:buFont typeface="Courier New" panose="02070309020205020404" pitchFamily="49" charset="0"/>
              <a:buChar char="o"/>
            </a:pPr>
            <a:r>
              <a:rPr lang="sv-SE" sz="7600" dirty="0"/>
              <a:t>Gunilla Rydenstrand – Omval 1 år</a:t>
            </a:r>
          </a:p>
          <a:p>
            <a:pPr>
              <a:buFont typeface="Courier New" panose="02070309020205020404" pitchFamily="49" charset="0"/>
              <a:buChar char="o"/>
            </a:pPr>
            <a:r>
              <a:rPr lang="sv-SE" sz="7600" dirty="0"/>
              <a:t>Tommy Matsson – Nyval 1 år</a:t>
            </a:r>
          </a:p>
          <a:p>
            <a:pPr>
              <a:buFont typeface="Courier New" panose="02070309020205020404" pitchFamily="49" charset="0"/>
              <a:buChar char="o"/>
            </a:pPr>
            <a:r>
              <a:rPr lang="sv-SE" sz="7600" dirty="0"/>
              <a:t>Mikael Grönfors – Nyval 2 år</a:t>
            </a:r>
          </a:p>
          <a:p>
            <a:pPr marL="857250" lvl="1" indent="-857250">
              <a:buFont typeface="Arial" panose="020B0604020202020204" pitchFamily="34" charset="0"/>
              <a:buChar char="•"/>
            </a:pPr>
            <a:endParaRPr lang="sv-SE" sz="7200" dirty="0"/>
          </a:p>
          <a:p>
            <a:pPr marL="0" lvl="1" indent="0">
              <a:buNone/>
            </a:pPr>
            <a:r>
              <a:rPr lang="sv-SE" sz="7200" b="1" dirty="0"/>
              <a:t>Suppleanter</a:t>
            </a:r>
          </a:p>
          <a:p>
            <a:pPr>
              <a:lnSpc>
                <a:spcPct val="120000"/>
              </a:lnSpc>
              <a:spcBef>
                <a:spcPts val="0"/>
              </a:spcBef>
              <a:buFont typeface="Courier New" panose="02070309020205020404" pitchFamily="49" charset="0"/>
              <a:buChar char="o"/>
            </a:pPr>
            <a:r>
              <a:rPr lang="sv-SE" sz="7200" dirty="0"/>
              <a:t>Martin Carlsson – Omval 1 år</a:t>
            </a:r>
          </a:p>
          <a:p>
            <a:pPr>
              <a:buFont typeface="Courier New" panose="02070309020205020404" pitchFamily="49" charset="0"/>
              <a:buChar char="o"/>
            </a:pPr>
            <a:r>
              <a:rPr lang="sv-SE" sz="7600" dirty="0"/>
              <a:t>Adam Modig – 1 år kvar</a:t>
            </a:r>
          </a:p>
        </p:txBody>
      </p:sp>
      <p:sp>
        <p:nvSpPr>
          <p:cNvPr id="4" name="textruta 3"/>
          <p:cNvSpPr txBox="1"/>
          <p:nvPr/>
        </p:nvSpPr>
        <p:spPr>
          <a:xfrm>
            <a:off x="611560" y="332656"/>
            <a:ext cx="1944216" cy="369332"/>
          </a:xfrm>
          <a:prstGeom prst="rect">
            <a:avLst/>
          </a:prstGeom>
          <a:noFill/>
        </p:spPr>
        <p:txBody>
          <a:bodyPr wrap="square" rtlCol="0">
            <a:spAutoFit/>
          </a:bodyPr>
          <a:lstStyle/>
          <a:p>
            <a:endParaRPr lang="sv-SE" dirty="0"/>
          </a:p>
        </p:txBody>
      </p:sp>
      <p:sp>
        <p:nvSpPr>
          <p:cNvPr id="8" name="Platshållare för bildnummer 7"/>
          <p:cNvSpPr>
            <a:spLocks noGrp="1"/>
          </p:cNvSpPr>
          <p:nvPr>
            <p:ph type="sldNum" sz="quarter" idx="12"/>
          </p:nvPr>
        </p:nvSpPr>
        <p:spPr/>
        <p:txBody>
          <a:bodyPr/>
          <a:lstStyle/>
          <a:p>
            <a:fld id="{2F89B3F1-5101-C448-BDD8-E136015A573A}" type="slidenum">
              <a:rPr lang="sv-SE" smtClean="0"/>
              <a:t>11</a:t>
            </a:fld>
            <a:endParaRPr lang="sv-SE" dirty="0"/>
          </a:p>
        </p:txBody>
      </p:sp>
      <p:sp>
        <p:nvSpPr>
          <p:cNvPr id="9" name="textruta 8"/>
          <p:cNvSpPr txBox="1"/>
          <p:nvPr/>
        </p:nvSpPr>
        <p:spPr>
          <a:xfrm>
            <a:off x="1992572" y="2297070"/>
            <a:ext cx="2156347" cy="400110"/>
          </a:xfrm>
          <a:prstGeom prst="rect">
            <a:avLst/>
          </a:prstGeom>
          <a:noFill/>
        </p:spPr>
        <p:txBody>
          <a:bodyPr wrap="square" rtlCol="0">
            <a:spAutoFit/>
          </a:bodyPr>
          <a:lstStyle/>
          <a:p>
            <a:pPr algn="ctr"/>
            <a:endParaRPr lang="sv-SE" sz="2000" dirty="0"/>
          </a:p>
        </p:txBody>
      </p:sp>
      <p:pic>
        <p:nvPicPr>
          <p:cNvPr id="7" name="Bildobjekt 6">
            <a:extLst>
              <a:ext uri="{FF2B5EF4-FFF2-40B4-BE49-F238E27FC236}">
                <a16:creationId xmlns:a16="http://schemas.microsoft.com/office/drawing/2014/main" id="{829FB6FD-4267-44BB-9C02-095A5B361C51}"/>
              </a:ext>
            </a:extLst>
          </p:cNvPr>
          <p:cNvPicPr>
            <a:picLocks noChangeAspect="1"/>
          </p:cNvPicPr>
          <p:nvPr/>
        </p:nvPicPr>
        <p:blipFill>
          <a:blip r:embed="rId2"/>
          <a:stretch>
            <a:fillRect/>
          </a:stretch>
        </p:blipFill>
        <p:spPr>
          <a:xfrm>
            <a:off x="5391150" y="2829081"/>
            <a:ext cx="2324100" cy="1971675"/>
          </a:xfrm>
          <a:prstGeom prst="rect">
            <a:avLst/>
          </a:prstGeom>
        </p:spPr>
      </p:pic>
    </p:spTree>
    <p:extLst>
      <p:ext uri="{BB962C8B-B14F-4D97-AF65-F5344CB8AC3E}">
        <p14:creationId xmlns:p14="http://schemas.microsoft.com/office/powerpoint/2010/main" val="3242363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332656"/>
            <a:ext cx="8229600" cy="992907"/>
          </a:xfrm>
        </p:spPr>
        <p:txBody>
          <a:bodyPr>
            <a:normAutofit/>
          </a:bodyPr>
          <a:lstStyle/>
          <a:p>
            <a:r>
              <a:rPr lang="sv-SE" b="1" dirty="0"/>
              <a:t>Val av revisor</a:t>
            </a:r>
          </a:p>
        </p:txBody>
      </p:sp>
      <p:sp>
        <p:nvSpPr>
          <p:cNvPr id="3" name="Platshållare för innehåll 2"/>
          <p:cNvSpPr>
            <a:spLocks noGrp="1"/>
          </p:cNvSpPr>
          <p:nvPr>
            <p:ph idx="1"/>
          </p:nvPr>
        </p:nvSpPr>
        <p:spPr>
          <a:xfrm>
            <a:off x="1021278" y="2276872"/>
            <a:ext cx="7665522" cy="3849291"/>
          </a:xfrm>
        </p:spPr>
        <p:txBody>
          <a:bodyPr/>
          <a:lstStyle/>
          <a:p>
            <a:pPr marL="342900" lvl="1" indent="-342900">
              <a:spcBef>
                <a:spcPts val="0"/>
              </a:spcBef>
              <a:buFont typeface="Arial" panose="020B0604020202020204" pitchFamily="34" charset="0"/>
              <a:buChar char="•"/>
            </a:pPr>
            <a:endParaRPr lang="sv-SE" dirty="0"/>
          </a:p>
          <a:p>
            <a:pPr marL="342900" lvl="1" indent="-342900">
              <a:spcBef>
                <a:spcPts val="0"/>
              </a:spcBef>
              <a:buFont typeface="Arial" panose="020B0604020202020204" pitchFamily="34" charset="0"/>
              <a:buChar char="•"/>
            </a:pPr>
            <a:endParaRPr lang="sv-SE" sz="800" dirty="0"/>
          </a:p>
          <a:p>
            <a:pPr marL="342900" lvl="1" indent="-342900">
              <a:spcBef>
                <a:spcPts val="0"/>
              </a:spcBef>
              <a:buFont typeface="Arial" panose="020B0604020202020204" pitchFamily="34" charset="0"/>
              <a:buChar char="•"/>
            </a:pPr>
            <a:r>
              <a:rPr lang="sv-SE" dirty="0"/>
              <a:t>Styrelsen anlitar EY för revisionsuppdrag.</a:t>
            </a:r>
            <a:endParaRPr lang="sv-SE" sz="2800" dirty="0"/>
          </a:p>
          <a:p>
            <a:pPr marL="342900" lvl="1" indent="-342900">
              <a:spcBef>
                <a:spcPts val="0"/>
              </a:spcBef>
              <a:buFont typeface="Arial" panose="020B0604020202020204" pitchFamily="34" charset="0"/>
              <a:buChar char="•"/>
            </a:pPr>
            <a:r>
              <a:rPr lang="sv-SE" dirty="0"/>
              <a:t>Styrelsen kommer att anlita EY för kommande år.</a:t>
            </a:r>
          </a:p>
          <a:p>
            <a:pPr marL="342900" lvl="1" indent="-342900">
              <a:spcBef>
                <a:spcPts val="0"/>
              </a:spcBef>
              <a:buFont typeface="Arial" panose="020B0604020202020204" pitchFamily="34" charset="0"/>
              <a:buChar char="•"/>
            </a:pPr>
            <a:r>
              <a:rPr lang="sv-SE" dirty="0"/>
              <a:t>V</a:t>
            </a:r>
            <a:r>
              <a:rPr lang="sv-SE" sz="2800" dirty="0"/>
              <a:t>i har inte upphandlat ny revisor.</a:t>
            </a:r>
          </a:p>
          <a:p>
            <a:pPr marL="342900" lvl="1" indent="-342900">
              <a:spcBef>
                <a:spcPts val="0"/>
              </a:spcBef>
              <a:buFont typeface="Arial" panose="020B0604020202020204" pitchFamily="34" charset="0"/>
              <a:buChar char="•"/>
            </a:pPr>
            <a:endParaRPr lang="sv-SE" dirty="0"/>
          </a:p>
          <a:p>
            <a:pPr marL="342900" lvl="1" indent="-342900">
              <a:spcBef>
                <a:spcPts val="0"/>
              </a:spcBef>
              <a:buFont typeface="Arial" panose="020B0604020202020204" pitchFamily="34" charset="0"/>
              <a:buChar char="•"/>
            </a:pPr>
            <a:r>
              <a:rPr lang="sv-SE" sz="2800" dirty="0"/>
              <a:t>Styrelsens förslag:</a:t>
            </a:r>
          </a:p>
          <a:p>
            <a:pPr marL="742950" lvl="2" indent="-342900">
              <a:spcBef>
                <a:spcPts val="0"/>
              </a:spcBef>
              <a:buFont typeface="Arial" panose="020B0604020202020204" pitchFamily="34" charset="0"/>
              <a:buChar char="•"/>
            </a:pPr>
            <a:r>
              <a:rPr lang="sv-SE" sz="2400" dirty="0"/>
              <a:t>Revisor Magnus Eriksson, Ernst &amp; Young AB (omval)</a:t>
            </a:r>
          </a:p>
          <a:p>
            <a:pPr marL="742950" lvl="2" indent="-342900">
              <a:spcBef>
                <a:spcPts val="0"/>
              </a:spcBef>
              <a:buFont typeface="Arial" panose="020B0604020202020204" pitchFamily="34" charset="0"/>
              <a:buChar char="•"/>
            </a:pPr>
            <a:r>
              <a:rPr lang="sv-SE" dirty="0"/>
              <a:t>Revisorssuppleant, Ernst &amp; Young AB</a:t>
            </a:r>
            <a:endParaRPr lang="sv-SE" sz="2400" dirty="0"/>
          </a:p>
          <a:p>
            <a:pPr marL="0" indent="0">
              <a:buNone/>
            </a:pPr>
            <a:endParaRPr lang="sv-SE" dirty="0"/>
          </a:p>
        </p:txBody>
      </p:sp>
      <p:sp>
        <p:nvSpPr>
          <p:cNvPr id="4" name="textruta 3"/>
          <p:cNvSpPr txBox="1"/>
          <p:nvPr/>
        </p:nvSpPr>
        <p:spPr>
          <a:xfrm>
            <a:off x="611560" y="332656"/>
            <a:ext cx="1944216" cy="369332"/>
          </a:xfrm>
          <a:prstGeom prst="rect">
            <a:avLst/>
          </a:prstGeom>
          <a:noFill/>
        </p:spPr>
        <p:txBody>
          <a:bodyPr wrap="square" rtlCol="0">
            <a:spAutoFit/>
          </a:bodyPr>
          <a:lstStyle/>
          <a:p>
            <a:endParaRPr lang="sv-SE" dirty="0"/>
          </a:p>
        </p:txBody>
      </p:sp>
      <p:sp>
        <p:nvSpPr>
          <p:cNvPr id="6" name="Platshållare för bildnummer 5"/>
          <p:cNvSpPr>
            <a:spLocks noGrp="1"/>
          </p:cNvSpPr>
          <p:nvPr>
            <p:ph type="sldNum" sz="quarter" idx="12"/>
          </p:nvPr>
        </p:nvSpPr>
        <p:spPr/>
        <p:txBody>
          <a:bodyPr/>
          <a:lstStyle/>
          <a:p>
            <a:fld id="{2F89B3F1-5101-C448-BDD8-E136015A573A}" type="slidenum">
              <a:rPr lang="sv-SE" smtClean="0"/>
              <a:t>12</a:t>
            </a:fld>
            <a:endParaRPr lang="sv-SE" dirty="0"/>
          </a:p>
        </p:txBody>
      </p:sp>
      <p:pic>
        <p:nvPicPr>
          <p:cNvPr id="7" name="Bildobjekt 6">
            <a:extLst>
              <a:ext uri="{FF2B5EF4-FFF2-40B4-BE49-F238E27FC236}">
                <a16:creationId xmlns:a16="http://schemas.microsoft.com/office/drawing/2014/main" id="{D6430F48-6B3E-40DC-AC73-2B13DAF80834}"/>
              </a:ext>
            </a:extLst>
          </p:cNvPr>
          <p:cNvPicPr>
            <a:picLocks noChangeAspect="1"/>
          </p:cNvPicPr>
          <p:nvPr/>
        </p:nvPicPr>
        <p:blipFill>
          <a:blip r:embed="rId2"/>
          <a:stretch>
            <a:fillRect/>
          </a:stretch>
        </p:blipFill>
        <p:spPr>
          <a:xfrm>
            <a:off x="2926276" y="1062631"/>
            <a:ext cx="2335042" cy="1863449"/>
          </a:xfrm>
          <a:prstGeom prst="rect">
            <a:avLst/>
          </a:prstGeom>
        </p:spPr>
      </p:pic>
    </p:spTree>
    <p:extLst>
      <p:ext uri="{BB962C8B-B14F-4D97-AF65-F5344CB8AC3E}">
        <p14:creationId xmlns:p14="http://schemas.microsoft.com/office/powerpoint/2010/main" val="3483643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81612" y="461368"/>
            <a:ext cx="8229600" cy="1143000"/>
          </a:xfrm>
        </p:spPr>
        <p:txBody>
          <a:bodyPr/>
          <a:lstStyle/>
          <a:p>
            <a:r>
              <a:rPr lang="sv-SE" b="1" dirty="0"/>
              <a:t>Val av valberedning</a:t>
            </a:r>
          </a:p>
        </p:txBody>
      </p:sp>
      <p:sp>
        <p:nvSpPr>
          <p:cNvPr id="3" name="Platshållare för innehåll 2"/>
          <p:cNvSpPr>
            <a:spLocks noGrp="1"/>
          </p:cNvSpPr>
          <p:nvPr>
            <p:ph idx="1"/>
          </p:nvPr>
        </p:nvSpPr>
        <p:spPr>
          <a:xfrm>
            <a:off x="457200" y="2276872"/>
            <a:ext cx="8229600" cy="3849291"/>
          </a:xfrm>
        </p:spPr>
        <p:txBody>
          <a:bodyPr>
            <a:normAutofit fontScale="92500" lnSpcReduction="10000"/>
          </a:bodyPr>
          <a:lstStyle/>
          <a:p>
            <a:pPr marL="0" lvl="1" indent="0" algn="ctr">
              <a:buNone/>
            </a:pPr>
            <a:endParaRPr lang="sv-SE" dirty="0"/>
          </a:p>
          <a:p>
            <a:pPr marL="0" lvl="1" indent="0" algn="ctr">
              <a:buNone/>
            </a:pPr>
            <a:endParaRPr lang="sv-SE" dirty="0"/>
          </a:p>
          <a:p>
            <a:pPr marL="0" lvl="1" indent="0" algn="ctr">
              <a:buNone/>
            </a:pPr>
            <a:endParaRPr lang="sv-SE" sz="1100" dirty="0"/>
          </a:p>
          <a:p>
            <a:pPr marL="0" lvl="1" indent="0" algn="ctr">
              <a:buNone/>
            </a:pPr>
            <a:r>
              <a:rPr lang="sv-SE" dirty="0"/>
              <a:t>Styrelsen föreslår att följande person/er väljs till valberedning för verksamhetsåret 2018/2019</a:t>
            </a:r>
          </a:p>
          <a:p>
            <a:pPr marL="0" lvl="1" indent="0" algn="ctr">
              <a:buNone/>
            </a:pPr>
            <a:r>
              <a:rPr lang="sv-SE" dirty="0"/>
              <a:t>Lars-Inge Eriksson</a:t>
            </a:r>
          </a:p>
          <a:p>
            <a:pPr marL="0" lvl="1" indent="0" algn="ctr">
              <a:buNone/>
            </a:pPr>
            <a:r>
              <a:rPr lang="sv-SE" dirty="0"/>
              <a:t>Vakant</a:t>
            </a:r>
          </a:p>
          <a:p>
            <a:pPr marL="0" lvl="1" indent="0" algn="ctr">
              <a:buNone/>
            </a:pPr>
            <a:r>
              <a:rPr lang="sv-SE" dirty="0"/>
              <a:t>Vakant</a:t>
            </a:r>
          </a:p>
          <a:p>
            <a:pPr marL="0" lvl="1" indent="0" algn="ctr">
              <a:buNone/>
            </a:pPr>
            <a:r>
              <a:rPr lang="sv-SE" dirty="0"/>
              <a:t>					</a:t>
            </a:r>
          </a:p>
        </p:txBody>
      </p:sp>
      <p:sp>
        <p:nvSpPr>
          <p:cNvPr id="4" name="textruta 3"/>
          <p:cNvSpPr txBox="1"/>
          <p:nvPr/>
        </p:nvSpPr>
        <p:spPr>
          <a:xfrm>
            <a:off x="611560" y="332656"/>
            <a:ext cx="1944216" cy="369332"/>
          </a:xfrm>
          <a:prstGeom prst="rect">
            <a:avLst/>
          </a:prstGeom>
          <a:noFill/>
        </p:spPr>
        <p:txBody>
          <a:bodyPr wrap="square" rtlCol="0">
            <a:spAutoFit/>
          </a:bodyPr>
          <a:lstStyle/>
          <a:p>
            <a:endParaRPr lang="sv-SE" dirty="0"/>
          </a:p>
        </p:txBody>
      </p:sp>
      <p:sp>
        <p:nvSpPr>
          <p:cNvPr id="6" name="Platshållare för bildnummer 5"/>
          <p:cNvSpPr>
            <a:spLocks noGrp="1"/>
          </p:cNvSpPr>
          <p:nvPr>
            <p:ph type="sldNum" sz="quarter" idx="12"/>
          </p:nvPr>
        </p:nvSpPr>
        <p:spPr/>
        <p:txBody>
          <a:bodyPr/>
          <a:lstStyle/>
          <a:p>
            <a:fld id="{2F89B3F1-5101-C448-BDD8-E136015A573A}" type="slidenum">
              <a:rPr lang="sv-SE" smtClean="0"/>
              <a:t>13</a:t>
            </a:fld>
            <a:endParaRPr lang="sv-SE" dirty="0"/>
          </a:p>
        </p:txBody>
      </p:sp>
      <p:pic>
        <p:nvPicPr>
          <p:cNvPr id="8" name="Bildobjekt 7">
            <a:extLst>
              <a:ext uri="{FF2B5EF4-FFF2-40B4-BE49-F238E27FC236}">
                <a16:creationId xmlns:a16="http://schemas.microsoft.com/office/drawing/2014/main" id="{FA5872E4-F749-4BE7-8489-922493C64019}"/>
              </a:ext>
            </a:extLst>
          </p:cNvPr>
          <p:cNvPicPr>
            <a:picLocks noChangeAspect="1"/>
          </p:cNvPicPr>
          <p:nvPr/>
        </p:nvPicPr>
        <p:blipFill>
          <a:blip r:embed="rId2"/>
          <a:stretch>
            <a:fillRect/>
          </a:stretch>
        </p:blipFill>
        <p:spPr>
          <a:xfrm>
            <a:off x="3457470" y="1334203"/>
            <a:ext cx="1705374" cy="1885338"/>
          </a:xfrm>
          <a:prstGeom prst="rect">
            <a:avLst/>
          </a:prstGeom>
        </p:spPr>
      </p:pic>
    </p:spTree>
    <p:extLst>
      <p:ext uri="{BB962C8B-B14F-4D97-AF65-F5344CB8AC3E}">
        <p14:creationId xmlns:p14="http://schemas.microsoft.com/office/powerpoint/2010/main" val="3585853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62715"/>
            <a:ext cx="8229600" cy="1512331"/>
          </a:xfrm>
        </p:spPr>
        <p:txBody>
          <a:bodyPr/>
          <a:lstStyle/>
          <a:p>
            <a:r>
              <a:rPr lang="sv-SE" b="1" dirty="0"/>
              <a:t>Förslag om stadgeändring</a:t>
            </a:r>
          </a:p>
        </p:txBody>
      </p:sp>
      <p:sp>
        <p:nvSpPr>
          <p:cNvPr id="3" name="Platshållare för innehåll 2"/>
          <p:cNvSpPr>
            <a:spLocks noGrp="1"/>
          </p:cNvSpPr>
          <p:nvPr>
            <p:ph idx="1"/>
          </p:nvPr>
        </p:nvSpPr>
        <p:spPr>
          <a:xfrm>
            <a:off x="562708" y="1534284"/>
            <a:ext cx="3880945" cy="4615555"/>
          </a:xfrm>
        </p:spPr>
        <p:txBody>
          <a:bodyPr>
            <a:noAutofit/>
          </a:bodyPr>
          <a:lstStyle/>
          <a:p>
            <a:pPr marL="0" indent="0">
              <a:buNone/>
            </a:pPr>
            <a:r>
              <a:rPr lang="sv-SE" sz="1400" b="1" dirty="0"/>
              <a:t>LÄGENHETSFÖRTECKNING</a:t>
            </a:r>
          </a:p>
          <a:p>
            <a:pPr marL="0" indent="0">
              <a:spcAft>
                <a:spcPts val="1200"/>
              </a:spcAft>
              <a:buNone/>
            </a:pPr>
            <a:r>
              <a:rPr lang="sv-SE" sz="1400" b="1" dirty="0"/>
              <a:t>20§ </a:t>
            </a:r>
            <a:r>
              <a:rPr lang="sv-SE" sz="1400" dirty="0"/>
              <a:t>Styrelsen skall i enlighet med bostadsrättslagen bestämmelser föra medlems- och lägenhetsförteckning. Bostadsrätthavare har rätt att på begäran få utdrag ur lägenhetsförteckningen avseende sin bostadsrättslägenhet.</a:t>
            </a:r>
            <a:endParaRPr lang="sv-SE" sz="1400" b="1" dirty="0"/>
          </a:p>
          <a:p>
            <a:pPr marL="0" indent="0">
              <a:buNone/>
            </a:pPr>
            <a:r>
              <a:rPr lang="sv-SE" sz="1400" b="1" dirty="0"/>
              <a:t>RÄKENSKAPER OCH REVISION</a:t>
            </a:r>
          </a:p>
          <a:p>
            <a:pPr marL="0" indent="0">
              <a:spcAft>
                <a:spcPts val="600"/>
              </a:spcAft>
              <a:buNone/>
            </a:pPr>
            <a:r>
              <a:rPr lang="sv-SE" sz="1400" b="1" dirty="0"/>
              <a:t>21§ </a:t>
            </a:r>
            <a:r>
              <a:rPr lang="sv-SE" sz="1400" dirty="0"/>
              <a:t>Föreningens räkenskapsår omfattar kalenderår. Senast en månad före ordinarie föreningsstämma skall styrelsen till revisorerna avlämna förvaltningsberättelse och resultaträkning och balansräkning.</a:t>
            </a:r>
          </a:p>
          <a:p>
            <a:pPr marL="0" indent="0">
              <a:buNone/>
            </a:pPr>
            <a:r>
              <a:rPr lang="sv-SE" sz="1400" b="1" dirty="0"/>
              <a:t>24§</a:t>
            </a:r>
            <a:r>
              <a:rPr lang="sv-SE" sz="1400" dirty="0"/>
              <a:t> Styrelsens redovisningshandlingar, revisionsberättelsen och styrelsens förklaring över av revisor gjorda anmärkningar skall hållas tillgängliga för medlemmarna minst en vecka före föreningsstämman.</a:t>
            </a:r>
          </a:p>
        </p:txBody>
      </p:sp>
      <p:sp>
        <p:nvSpPr>
          <p:cNvPr id="4" name="Platshållare för bildnummer 3"/>
          <p:cNvSpPr>
            <a:spLocks noGrp="1"/>
          </p:cNvSpPr>
          <p:nvPr>
            <p:ph type="sldNum" sz="quarter" idx="12"/>
          </p:nvPr>
        </p:nvSpPr>
        <p:spPr>
          <a:xfrm>
            <a:off x="6553200" y="5955262"/>
            <a:ext cx="2133600" cy="365125"/>
          </a:xfrm>
        </p:spPr>
        <p:txBody>
          <a:bodyPr/>
          <a:lstStyle/>
          <a:p>
            <a:fld id="{2F89B3F1-5101-C448-BDD8-E136015A573A}" type="slidenum">
              <a:rPr lang="sv-SE" smtClean="0"/>
              <a:t>14</a:t>
            </a:fld>
            <a:endParaRPr lang="sv-SE" dirty="0"/>
          </a:p>
        </p:txBody>
      </p:sp>
      <p:sp>
        <p:nvSpPr>
          <p:cNvPr id="5" name="Platshållare för innehåll 2"/>
          <p:cNvSpPr txBox="1">
            <a:spLocks/>
          </p:cNvSpPr>
          <p:nvPr/>
        </p:nvSpPr>
        <p:spPr>
          <a:xfrm>
            <a:off x="4614203" y="1534284"/>
            <a:ext cx="4072597" cy="478610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sv-SE" sz="1400" dirty="0"/>
              <a:t>L</a:t>
            </a:r>
            <a:r>
              <a:rPr lang="sv-SE" sz="1400" b="1" dirty="0"/>
              <a:t>ÄGENHETSFÖRTECKNING </a:t>
            </a:r>
          </a:p>
          <a:p>
            <a:pPr marL="0" indent="0">
              <a:buNone/>
            </a:pPr>
            <a:r>
              <a:rPr lang="sv-SE" sz="1400" b="1" dirty="0"/>
              <a:t>20§</a:t>
            </a:r>
            <a:r>
              <a:rPr lang="sv-SE" sz="1400" dirty="0"/>
              <a:t> Styrelsen skall i enlighet med bostadsrättslagens bestämmelser föra medlems- och lägenhetsförteckning. Medlemsförteckningens skall innehålla datum för medlems inträde och utträde ur föreningen. Bostadsrättshavaren har rätt att på begäran får utdrag ut lägenhetsförteckningen avseende sin lägenhet</a:t>
            </a:r>
          </a:p>
          <a:p>
            <a:pPr marL="0" indent="0">
              <a:buNone/>
            </a:pPr>
            <a:r>
              <a:rPr lang="sv-SE" sz="1400" b="1" dirty="0"/>
              <a:t>RÄKENSKAPER OCH REVISION</a:t>
            </a:r>
          </a:p>
          <a:p>
            <a:pPr marL="0" indent="0">
              <a:buNone/>
            </a:pPr>
            <a:r>
              <a:rPr lang="sv-SE" sz="1400" b="1" dirty="0"/>
              <a:t>21§</a:t>
            </a:r>
            <a:r>
              <a:rPr lang="sv-SE" sz="1400" dirty="0"/>
              <a:t> Föreningens räkenskapsår omfattar kalenderår. Senast sex veckor före ordinarie föreningsstämma skall styrelsen till revisorerna överlämna förvaltningsberättelse, resultaträkning och balansräkning.</a:t>
            </a:r>
          </a:p>
          <a:p>
            <a:pPr marL="0" indent="0">
              <a:buNone/>
            </a:pPr>
            <a:r>
              <a:rPr lang="sv-SE" sz="1400" b="1" dirty="0"/>
              <a:t>24§ </a:t>
            </a:r>
            <a:r>
              <a:rPr lang="sv-SE" sz="1400" dirty="0"/>
              <a:t>Senast två veckor före ordinarie föreningsstämma skall styrelsen hålla årsredovisningen och revisionsberättelsen tillgängliga för medlemmarna.</a:t>
            </a:r>
          </a:p>
          <a:p>
            <a:pPr marL="0" indent="0">
              <a:buFont typeface="Arial"/>
              <a:buNone/>
            </a:pPr>
            <a:endParaRPr lang="sv-SE" sz="2500" dirty="0"/>
          </a:p>
          <a:p>
            <a:endParaRPr lang="sv-SE" dirty="0"/>
          </a:p>
        </p:txBody>
      </p:sp>
      <p:sp>
        <p:nvSpPr>
          <p:cNvPr id="6" name="textruta 5"/>
          <p:cNvSpPr txBox="1"/>
          <p:nvPr/>
        </p:nvSpPr>
        <p:spPr>
          <a:xfrm>
            <a:off x="296619" y="1164952"/>
            <a:ext cx="8486292" cy="369332"/>
          </a:xfrm>
          <a:prstGeom prst="rect">
            <a:avLst/>
          </a:prstGeom>
          <a:noFill/>
        </p:spPr>
        <p:txBody>
          <a:bodyPr wrap="square" rtlCol="0">
            <a:spAutoFit/>
          </a:bodyPr>
          <a:lstStyle/>
          <a:p>
            <a:pPr algn="just"/>
            <a:r>
              <a:rPr lang="sv-SE" b="1" dirty="0"/>
              <a:t>   </a:t>
            </a:r>
            <a:r>
              <a:rPr lang="sv-SE" b="1" dirty="0">
                <a:highlight>
                  <a:srgbClr val="C0C0C0"/>
                </a:highlight>
              </a:rPr>
              <a:t>GAMMAL LYDELSE</a:t>
            </a:r>
            <a:r>
              <a:rPr lang="sv-SE" b="1" dirty="0"/>
              <a:t>	                                       </a:t>
            </a:r>
            <a:r>
              <a:rPr lang="sv-SE" b="1" dirty="0">
                <a:highlight>
                  <a:srgbClr val="FFFF00"/>
                </a:highlight>
              </a:rPr>
              <a:t>NY LYDELSE</a:t>
            </a:r>
          </a:p>
        </p:txBody>
      </p:sp>
      <p:cxnSp>
        <p:nvCxnSpPr>
          <p:cNvPr id="8" name="Rak 7"/>
          <p:cNvCxnSpPr>
            <a:endCxn id="6" idx="0"/>
          </p:cNvCxnSpPr>
          <p:nvPr/>
        </p:nvCxnSpPr>
        <p:spPr>
          <a:xfrm flipH="1">
            <a:off x="4539765" y="1164952"/>
            <a:ext cx="94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Rak 9"/>
          <p:cNvCxnSpPr>
            <a:cxnSpLocks/>
          </p:cNvCxnSpPr>
          <p:nvPr/>
        </p:nvCxnSpPr>
        <p:spPr>
          <a:xfrm flipV="1">
            <a:off x="4444594" y="1119661"/>
            <a:ext cx="0" cy="4408942"/>
          </a:xfrm>
          <a:prstGeom prst="line">
            <a:avLst/>
          </a:prstGeom>
          <a:ln w="38100"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7899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F96F86-E368-4F90-9DFD-7F981B0A0D00}"/>
              </a:ext>
            </a:extLst>
          </p:cNvPr>
          <p:cNvSpPr>
            <a:spLocks noGrp="1"/>
          </p:cNvSpPr>
          <p:nvPr>
            <p:ph type="title"/>
          </p:nvPr>
        </p:nvSpPr>
        <p:spPr/>
        <p:txBody>
          <a:bodyPr/>
          <a:lstStyle/>
          <a:p>
            <a:r>
              <a:rPr lang="sv-SE" b="1" dirty="0"/>
              <a:t>Förslag om stadgeändring</a:t>
            </a:r>
          </a:p>
        </p:txBody>
      </p:sp>
      <p:sp>
        <p:nvSpPr>
          <p:cNvPr id="3" name="Platshållare för innehåll 2">
            <a:extLst>
              <a:ext uri="{FF2B5EF4-FFF2-40B4-BE49-F238E27FC236}">
                <a16:creationId xmlns:a16="http://schemas.microsoft.com/office/drawing/2014/main" id="{7364A2AB-DC8D-4B03-9E43-8D2D9F4FF27D}"/>
              </a:ext>
            </a:extLst>
          </p:cNvPr>
          <p:cNvSpPr>
            <a:spLocks noGrp="1"/>
          </p:cNvSpPr>
          <p:nvPr>
            <p:ph sz="half" idx="1"/>
          </p:nvPr>
        </p:nvSpPr>
        <p:spPr/>
        <p:txBody>
          <a:bodyPr>
            <a:normAutofit/>
          </a:bodyPr>
          <a:lstStyle/>
          <a:p>
            <a:pPr marL="0" indent="0">
              <a:buNone/>
            </a:pPr>
            <a:r>
              <a:rPr lang="sv-SE" sz="1500" b="1" dirty="0">
                <a:highlight>
                  <a:srgbClr val="C0C0C0"/>
                </a:highlight>
              </a:rPr>
              <a:t>GAMLA LYDELSEN</a:t>
            </a:r>
          </a:p>
          <a:p>
            <a:pPr marL="0" indent="0">
              <a:buNone/>
            </a:pPr>
            <a:endParaRPr lang="sv-SE" sz="1500" b="1" dirty="0"/>
          </a:p>
          <a:p>
            <a:pPr marL="0" indent="0">
              <a:buNone/>
            </a:pPr>
            <a:r>
              <a:rPr lang="sv-SE" sz="1500" b="1" dirty="0"/>
              <a:t>KALLELSER TILL FÖRENINGSSTÄMMOR</a:t>
            </a:r>
          </a:p>
          <a:p>
            <a:pPr marL="0" indent="0">
              <a:buNone/>
            </a:pPr>
            <a:r>
              <a:rPr lang="sv-SE" sz="1400" b="1" dirty="0"/>
              <a:t>29§ </a:t>
            </a:r>
            <a:r>
              <a:rPr lang="sv-SE" sz="1400" dirty="0"/>
              <a:t>Kallelse till föreningsstämma skall innehålla uppgift om vilka ärenden som skall behandlas på stämman. Kallelse skall utfärdas personligt till samtliga medlemmar genom utdelning eller genom postbefordran senast två veckor före ordinarie och en vecka före extra föreningsstämma, dock tidigast fyra veckor före stämman</a:t>
            </a:r>
          </a:p>
        </p:txBody>
      </p:sp>
      <p:sp>
        <p:nvSpPr>
          <p:cNvPr id="4" name="Platshållare för innehåll 3">
            <a:extLst>
              <a:ext uri="{FF2B5EF4-FFF2-40B4-BE49-F238E27FC236}">
                <a16:creationId xmlns:a16="http://schemas.microsoft.com/office/drawing/2014/main" id="{A6883BD7-9461-4847-A28A-844D5E2DF335}"/>
              </a:ext>
            </a:extLst>
          </p:cNvPr>
          <p:cNvSpPr>
            <a:spLocks noGrp="1"/>
          </p:cNvSpPr>
          <p:nvPr>
            <p:ph sz="half" idx="2"/>
          </p:nvPr>
        </p:nvSpPr>
        <p:spPr>
          <a:xfrm>
            <a:off x="4648200" y="1600200"/>
            <a:ext cx="3886199" cy="4525963"/>
          </a:xfrm>
        </p:spPr>
        <p:txBody>
          <a:bodyPr>
            <a:normAutofit/>
          </a:bodyPr>
          <a:lstStyle/>
          <a:p>
            <a:pPr marL="0" indent="0">
              <a:buNone/>
            </a:pPr>
            <a:r>
              <a:rPr lang="sv-SE" sz="1500" b="1" dirty="0">
                <a:highlight>
                  <a:srgbClr val="FFFF00"/>
                </a:highlight>
              </a:rPr>
              <a:t>NYA LYDELSEN</a:t>
            </a:r>
          </a:p>
          <a:p>
            <a:pPr marL="0" indent="0">
              <a:buNone/>
            </a:pPr>
            <a:endParaRPr lang="sv-SE" sz="1500" b="1" dirty="0"/>
          </a:p>
          <a:p>
            <a:pPr marL="0" indent="0">
              <a:buNone/>
            </a:pPr>
            <a:r>
              <a:rPr lang="sv-SE" sz="1500" b="1" dirty="0"/>
              <a:t>KALLELSE TILL FÖRENINGSSTÄMMOR</a:t>
            </a:r>
          </a:p>
          <a:p>
            <a:pPr marL="0" indent="0">
              <a:buNone/>
            </a:pPr>
            <a:r>
              <a:rPr lang="sv-SE" sz="1400" b="1" dirty="0"/>
              <a:t>29§</a:t>
            </a:r>
            <a:r>
              <a:rPr lang="sv-SE" sz="1400" dirty="0"/>
              <a:t> Kallelse till föreningsstämma skall innehålla uppgift om vilka ärenden som skall behandlas på stämman. Kalles till ordinarie och extra föreningsstämma skall utfärdas personligen till samtliga medlemmar genom utdelning eller genom postbefordran tidigast sex veckor före och senast två veckor före stämman</a:t>
            </a:r>
          </a:p>
        </p:txBody>
      </p:sp>
      <p:sp>
        <p:nvSpPr>
          <p:cNvPr id="5" name="Platshållare för bildnummer 4">
            <a:extLst>
              <a:ext uri="{FF2B5EF4-FFF2-40B4-BE49-F238E27FC236}">
                <a16:creationId xmlns:a16="http://schemas.microsoft.com/office/drawing/2014/main" id="{2FBB7667-0557-48B0-9EDB-B6920E4A16E6}"/>
              </a:ext>
            </a:extLst>
          </p:cNvPr>
          <p:cNvSpPr>
            <a:spLocks noGrp="1"/>
          </p:cNvSpPr>
          <p:nvPr>
            <p:ph type="sldNum" sz="quarter" idx="12"/>
          </p:nvPr>
        </p:nvSpPr>
        <p:spPr/>
        <p:txBody>
          <a:bodyPr/>
          <a:lstStyle/>
          <a:p>
            <a:fld id="{2F89B3F1-5101-C448-BDD8-E136015A573A}" type="slidenum">
              <a:rPr lang="sv-SE" smtClean="0"/>
              <a:t>15</a:t>
            </a:fld>
            <a:endParaRPr lang="sv-SE" dirty="0"/>
          </a:p>
        </p:txBody>
      </p:sp>
      <p:cxnSp>
        <p:nvCxnSpPr>
          <p:cNvPr id="7" name="Rak koppling 6">
            <a:extLst>
              <a:ext uri="{FF2B5EF4-FFF2-40B4-BE49-F238E27FC236}">
                <a16:creationId xmlns:a16="http://schemas.microsoft.com/office/drawing/2014/main" id="{BD7FAD4F-BDE3-462A-9EA5-9E8281EE94AD}"/>
              </a:ext>
            </a:extLst>
          </p:cNvPr>
          <p:cNvCxnSpPr>
            <a:cxnSpLocks/>
          </p:cNvCxnSpPr>
          <p:nvPr/>
        </p:nvCxnSpPr>
        <p:spPr>
          <a:xfrm>
            <a:off x="4495800" y="1600200"/>
            <a:ext cx="0" cy="2521634"/>
          </a:xfrm>
          <a:prstGeom prst="line">
            <a:avLst/>
          </a:prstGeom>
          <a:ln w="57150"/>
        </p:spPr>
        <p:style>
          <a:lnRef idx="2">
            <a:schemeClr val="accent1"/>
          </a:lnRef>
          <a:fillRef idx="0">
            <a:schemeClr val="accent1"/>
          </a:fillRef>
          <a:effectRef idx="1">
            <a:schemeClr val="accent1"/>
          </a:effectRef>
          <a:fontRef idx="minor">
            <a:schemeClr val="tx1"/>
          </a:fontRef>
        </p:style>
      </p:cxnSp>
      <p:pic>
        <p:nvPicPr>
          <p:cNvPr id="3074" name="Picture 2" descr="C:\Users\Agare\Downloads\Brf Trädgården.jpg">
            <a:extLst>
              <a:ext uri="{FF2B5EF4-FFF2-40B4-BE49-F238E27FC236}">
                <a16:creationId xmlns:a16="http://schemas.microsoft.com/office/drawing/2014/main" id="{23B6864B-A18B-4D3A-9019-558B964CF5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978119"/>
            <a:ext cx="3017520" cy="394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522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67544" y="332656"/>
            <a:ext cx="8229600" cy="1003775"/>
          </a:xfrm>
        </p:spPr>
        <p:txBody>
          <a:bodyPr>
            <a:normAutofit/>
          </a:bodyPr>
          <a:lstStyle/>
          <a:p>
            <a:r>
              <a:rPr lang="sv-SE" sz="3600" b="1" dirty="0"/>
              <a:t>Årsavgift för andrahandsuthyrning</a:t>
            </a:r>
          </a:p>
        </p:txBody>
      </p:sp>
      <p:sp>
        <p:nvSpPr>
          <p:cNvPr id="3" name="Platshållare för innehåll 2"/>
          <p:cNvSpPr>
            <a:spLocks noGrp="1"/>
          </p:cNvSpPr>
          <p:nvPr>
            <p:ph idx="1"/>
          </p:nvPr>
        </p:nvSpPr>
        <p:spPr>
          <a:xfrm>
            <a:off x="1111348" y="2458192"/>
            <a:ext cx="7033846" cy="3667971"/>
          </a:xfrm>
        </p:spPr>
        <p:txBody>
          <a:bodyPr/>
          <a:lstStyle/>
          <a:p>
            <a:pPr marL="0" lvl="1" indent="0" algn="ctr">
              <a:buNone/>
            </a:pPr>
            <a:r>
              <a:rPr lang="sv-SE" dirty="0"/>
              <a:t>  S</a:t>
            </a:r>
          </a:p>
          <a:p>
            <a:pPr marL="0" lvl="1" indent="0" algn="ctr">
              <a:buNone/>
            </a:pPr>
            <a:endParaRPr lang="sv-SE" sz="800" dirty="0"/>
          </a:p>
          <a:p>
            <a:pPr marL="0" lvl="1" indent="0" algn="ctr">
              <a:buNone/>
            </a:pPr>
            <a:r>
              <a:rPr lang="sv-SE" dirty="0"/>
              <a:t>Styrelsen föreslår oförändrad avgift dvs 2400 kr för år 2018 för att täcka våra kostnader.</a:t>
            </a:r>
          </a:p>
          <a:p>
            <a:pPr marL="0" lvl="1" indent="0" algn="ctr">
              <a:buNone/>
            </a:pPr>
            <a:r>
              <a:rPr lang="sv-SE" dirty="0"/>
              <a:t>Avgiften kan som tidigare tas ut på hyran.</a:t>
            </a:r>
          </a:p>
        </p:txBody>
      </p:sp>
      <p:sp>
        <p:nvSpPr>
          <p:cNvPr id="4" name="textruta 3"/>
          <p:cNvSpPr txBox="1"/>
          <p:nvPr/>
        </p:nvSpPr>
        <p:spPr>
          <a:xfrm>
            <a:off x="611560" y="332656"/>
            <a:ext cx="1944216" cy="369332"/>
          </a:xfrm>
          <a:prstGeom prst="rect">
            <a:avLst/>
          </a:prstGeom>
          <a:noFill/>
        </p:spPr>
        <p:txBody>
          <a:bodyPr wrap="square" rtlCol="0">
            <a:spAutoFit/>
          </a:bodyPr>
          <a:lstStyle/>
          <a:p>
            <a:endParaRPr lang="sv-SE" dirty="0"/>
          </a:p>
        </p:txBody>
      </p:sp>
      <p:sp>
        <p:nvSpPr>
          <p:cNvPr id="6" name="Platshållare för bildnummer 5"/>
          <p:cNvSpPr>
            <a:spLocks noGrp="1"/>
          </p:cNvSpPr>
          <p:nvPr>
            <p:ph type="sldNum" sz="quarter" idx="12"/>
          </p:nvPr>
        </p:nvSpPr>
        <p:spPr/>
        <p:txBody>
          <a:bodyPr/>
          <a:lstStyle/>
          <a:p>
            <a:fld id="{2F89B3F1-5101-C448-BDD8-E136015A573A}" type="slidenum">
              <a:rPr lang="sv-SE" smtClean="0"/>
              <a:t>16</a:t>
            </a:fld>
            <a:endParaRPr lang="sv-SE" dirty="0"/>
          </a:p>
        </p:txBody>
      </p:sp>
      <p:pic>
        <p:nvPicPr>
          <p:cNvPr id="7" name="Bildobjekt 6">
            <a:extLst>
              <a:ext uri="{FF2B5EF4-FFF2-40B4-BE49-F238E27FC236}">
                <a16:creationId xmlns:a16="http://schemas.microsoft.com/office/drawing/2014/main" id="{5AE3014A-D138-4B9F-83E6-D08F9F9DD200}"/>
              </a:ext>
            </a:extLst>
          </p:cNvPr>
          <p:cNvPicPr>
            <a:picLocks noChangeAspect="1"/>
          </p:cNvPicPr>
          <p:nvPr/>
        </p:nvPicPr>
        <p:blipFill>
          <a:blip r:embed="rId2"/>
          <a:stretch>
            <a:fillRect/>
          </a:stretch>
        </p:blipFill>
        <p:spPr>
          <a:xfrm>
            <a:off x="3355535" y="1624989"/>
            <a:ext cx="1722902" cy="1206031"/>
          </a:xfrm>
          <a:prstGeom prst="rect">
            <a:avLst/>
          </a:prstGeom>
        </p:spPr>
      </p:pic>
    </p:spTree>
    <p:extLst>
      <p:ext uri="{BB962C8B-B14F-4D97-AF65-F5344CB8AC3E}">
        <p14:creationId xmlns:p14="http://schemas.microsoft.com/office/powerpoint/2010/main" val="3469275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a:t>Staket för våra mellangårdar</a:t>
            </a:r>
          </a:p>
        </p:txBody>
      </p:sp>
      <p:sp>
        <p:nvSpPr>
          <p:cNvPr id="3" name="Platshållare för innehåll 2"/>
          <p:cNvSpPr>
            <a:spLocks noGrp="1"/>
          </p:cNvSpPr>
          <p:nvPr>
            <p:ph idx="1"/>
          </p:nvPr>
        </p:nvSpPr>
        <p:spPr>
          <a:xfrm>
            <a:off x="457200" y="1303317"/>
            <a:ext cx="8229600" cy="4525963"/>
          </a:xfrm>
        </p:spPr>
        <p:txBody>
          <a:bodyPr/>
          <a:lstStyle/>
          <a:p>
            <a:pPr marL="0" indent="0" algn="ctr">
              <a:buNone/>
            </a:pPr>
            <a:r>
              <a:rPr lang="sv-SE" b="1" dirty="0"/>
              <a:t>Situationsplan</a:t>
            </a:r>
          </a:p>
        </p:txBody>
      </p:sp>
      <p:sp>
        <p:nvSpPr>
          <p:cNvPr id="4" name="Platshållare för bildnummer 3"/>
          <p:cNvSpPr>
            <a:spLocks noGrp="1"/>
          </p:cNvSpPr>
          <p:nvPr>
            <p:ph type="sldNum" sz="quarter" idx="12"/>
          </p:nvPr>
        </p:nvSpPr>
        <p:spPr/>
        <p:txBody>
          <a:bodyPr/>
          <a:lstStyle/>
          <a:p>
            <a:fld id="{2F89B3F1-5101-C448-BDD8-E136015A573A}" type="slidenum">
              <a:rPr lang="sv-SE" smtClean="0"/>
              <a:t>17</a:t>
            </a:fld>
            <a:endParaRPr lang="sv-SE" dirty="0"/>
          </a:p>
        </p:txBody>
      </p:sp>
      <p:pic>
        <p:nvPicPr>
          <p:cNvPr id="2050" name="Picture 2" descr="C:\Users\seosksan\Desktop\Personligt\brf\situation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8437" y="1881209"/>
            <a:ext cx="6416159" cy="3968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91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b="1" dirty="0"/>
              <a:t>Staket för våra mellangårdar</a:t>
            </a:r>
          </a:p>
        </p:txBody>
      </p:sp>
      <p:sp>
        <p:nvSpPr>
          <p:cNvPr id="2" name="Platshållare för bildnummer 1"/>
          <p:cNvSpPr>
            <a:spLocks noGrp="1"/>
          </p:cNvSpPr>
          <p:nvPr>
            <p:ph type="sldNum" sz="quarter" idx="12"/>
          </p:nvPr>
        </p:nvSpPr>
        <p:spPr/>
        <p:txBody>
          <a:bodyPr/>
          <a:lstStyle/>
          <a:p>
            <a:fld id="{2F89B3F1-5101-C448-BDD8-E136015A573A}" type="slidenum">
              <a:rPr lang="sv-SE" smtClean="0"/>
              <a:t>18</a:t>
            </a:fld>
            <a:endParaRPr lang="sv-SE" dirty="0"/>
          </a:p>
        </p:txBody>
      </p:sp>
      <p:pic>
        <p:nvPicPr>
          <p:cNvPr id="11" name="Bildobjekt 10">
            <a:extLst>
              <a:ext uri="{FF2B5EF4-FFF2-40B4-BE49-F238E27FC236}">
                <a16:creationId xmlns:a16="http://schemas.microsoft.com/office/drawing/2014/main" id="{FBD698A2-7C63-4188-AB34-F102F4A75FAC}"/>
              </a:ext>
            </a:extLst>
          </p:cNvPr>
          <p:cNvPicPr>
            <a:picLocks noChangeAspect="1"/>
          </p:cNvPicPr>
          <p:nvPr/>
        </p:nvPicPr>
        <p:blipFill>
          <a:blip r:embed="rId2"/>
          <a:stretch>
            <a:fillRect/>
          </a:stretch>
        </p:blipFill>
        <p:spPr>
          <a:xfrm>
            <a:off x="1383827" y="1337009"/>
            <a:ext cx="6379534" cy="4119302"/>
          </a:xfrm>
          <a:prstGeom prst="rect">
            <a:avLst/>
          </a:prstGeom>
        </p:spPr>
      </p:pic>
      <p:sp>
        <p:nvSpPr>
          <p:cNvPr id="6" name="textruta 5">
            <a:extLst>
              <a:ext uri="{FF2B5EF4-FFF2-40B4-BE49-F238E27FC236}">
                <a16:creationId xmlns:a16="http://schemas.microsoft.com/office/drawing/2014/main" id="{301F5139-74EA-4460-B906-4816F73E0140}"/>
              </a:ext>
            </a:extLst>
          </p:cNvPr>
          <p:cNvSpPr txBox="1"/>
          <p:nvPr/>
        </p:nvSpPr>
        <p:spPr>
          <a:xfrm>
            <a:off x="1589649" y="4670474"/>
            <a:ext cx="4403188" cy="646331"/>
          </a:xfrm>
          <a:prstGeom prst="rect">
            <a:avLst/>
          </a:prstGeom>
          <a:noFill/>
        </p:spPr>
        <p:txBody>
          <a:bodyPr wrap="square" rtlCol="0">
            <a:spAutoFit/>
          </a:bodyPr>
          <a:lstStyle/>
          <a:p>
            <a:r>
              <a:rPr lang="sv-SE" b="1" dirty="0"/>
              <a:t>Styrelsens förslag: </a:t>
            </a:r>
            <a:r>
              <a:rPr lang="sv-SE" dirty="0"/>
              <a:t>Uppföra staket enligt bild med ett maximalt pris på 100 000 kr</a:t>
            </a:r>
          </a:p>
        </p:txBody>
      </p:sp>
      <p:sp>
        <p:nvSpPr>
          <p:cNvPr id="7" name="Platshållare för sidfot 6">
            <a:extLst>
              <a:ext uri="{FF2B5EF4-FFF2-40B4-BE49-F238E27FC236}">
                <a16:creationId xmlns:a16="http://schemas.microsoft.com/office/drawing/2014/main" id="{C23EB7AC-1F57-41E9-B63B-29FC78F34B6F}"/>
              </a:ext>
            </a:extLst>
          </p:cNvPr>
          <p:cNvSpPr>
            <a:spLocks noGrp="1"/>
          </p:cNvSpPr>
          <p:nvPr>
            <p:ph type="ftr" sz="quarter" idx="11"/>
          </p:nvPr>
        </p:nvSpPr>
        <p:spPr>
          <a:xfrm>
            <a:off x="-1341054" y="9123446"/>
            <a:ext cx="1716412" cy="112595"/>
          </a:xfrm>
        </p:spPr>
        <p:txBody>
          <a:bodyPr/>
          <a:lstStyle/>
          <a:p>
            <a:pPr algn="l"/>
            <a:endParaRPr lang="sv-SE" dirty="0"/>
          </a:p>
        </p:txBody>
      </p:sp>
      <p:pic>
        <p:nvPicPr>
          <p:cNvPr id="2050" name="Picture 2" descr="C:\Users\Agare\Downloads\Brf Trädgården.jpg">
            <a:extLst>
              <a:ext uri="{FF2B5EF4-FFF2-40B4-BE49-F238E27FC236}">
                <a16:creationId xmlns:a16="http://schemas.microsoft.com/office/drawing/2014/main" id="{DD6B6FCC-1D4F-4144-BF1D-9A2F406BDD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543" y="6072641"/>
            <a:ext cx="3415885" cy="446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567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84EF771D-016B-4510-8FA1-E83D22EE59CA}"/>
              </a:ext>
            </a:extLst>
          </p:cNvPr>
          <p:cNvSpPr>
            <a:spLocks noGrp="1"/>
          </p:cNvSpPr>
          <p:nvPr>
            <p:ph type="sldNum" sz="quarter" idx="12"/>
          </p:nvPr>
        </p:nvSpPr>
        <p:spPr/>
        <p:txBody>
          <a:bodyPr/>
          <a:lstStyle/>
          <a:p>
            <a:fld id="{2F89B3F1-5101-C448-BDD8-E136015A573A}" type="slidenum">
              <a:rPr lang="sv-SE" smtClean="0"/>
              <a:t>19</a:t>
            </a:fld>
            <a:endParaRPr lang="sv-SE" dirty="0"/>
          </a:p>
        </p:txBody>
      </p:sp>
      <p:pic>
        <p:nvPicPr>
          <p:cNvPr id="4" name="Bildobjekt 3">
            <a:extLst>
              <a:ext uri="{FF2B5EF4-FFF2-40B4-BE49-F238E27FC236}">
                <a16:creationId xmlns:a16="http://schemas.microsoft.com/office/drawing/2014/main" id="{C8522551-75CD-4666-A626-1B73C92D1EB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07366" y="1686999"/>
            <a:ext cx="7106639" cy="4333973"/>
          </a:xfrm>
          <a:prstGeom prst="rect">
            <a:avLst/>
          </a:prstGeom>
        </p:spPr>
      </p:pic>
      <p:sp>
        <p:nvSpPr>
          <p:cNvPr id="6" name="textruta 5">
            <a:extLst>
              <a:ext uri="{FF2B5EF4-FFF2-40B4-BE49-F238E27FC236}">
                <a16:creationId xmlns:a16="http://schemas.microsoft.com/office/drawing/2014/main" id="{EF06BC8A-A2DC-4AB4-88F2-E9687BF06505}"/>
              </a:ext>
            </a:extLst>
          </p:cNvPr>
          <p:cNvSpPr txBox="1"/>
          <p:nvPr/>
        </p:nvSpPr>
        <p:spPr>
          <a:xfrm>
            <a:off x="1012874" y="478302"/>
            <a:ext cx="7106639" cy="1200329"/>
          </a:xfrm>
          <a:prstGeom prst="rect">
            <a:avLst/>
          </a:prstGeom>
          <a:solidFill>
            <a:srgbClr val="92D050"/>
          </a:solidFill>
        </p:spPr>
        <p:txBody>
          <a:bodyPr wrap="square" rtlCol="0">
            <a:spAutoFit/>
          </a:bodyPr>
          <a:lstStyle/>
          <a:p>
            <a:r>
              <a:rPr lang="sv-SE" sz="3600" b="1" dirty="0"/>
              <a:t>En förening blir aldrig bättre än sina medlemmar och deras engagemang!</a:t>
            </a:r>
          </a:p>
        </p:txBody>
      </p:sp>
      <p:pic>
        <p:nvPicPr>
          <p:cNvPr id="1026" name="Picture 2" descr="C:\Users\Agare\Downloads\Brf Trädgården.jpg">
            <a:extLst>
              <a:ext uri="{FF2B5EF4-FFF2-40B4-BE49-F238E27FC236}">
                <a16:creationId xmlns:a16="http://schemas.microsoft.com/office/drawing/2014/main" id="{B42D3779-14CB-40CD-A8DF-3051F17B72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724" y="6168617"/>
            <a:ext cx="3233005" cy="422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543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1" y="905256"/>
            <a:ext cx="8229600" cy="5952744"/>
          </a:xfrm>
        </p:spPr>
        <p:txBody>
          <a:bodyPr numCol="2">
            <a:noAutofit/>
          </a:bodyPr>
          <a:lstStyle/>
          <a:p>
            <a:pPr lvl="0">
              <a:buFont typeface="+mj-lt"/>
              <a:buAutoNum type="arabicParenR"/>
            </a:pPr>
            <a:r>
              <a:rPr lang="sv-SE" sz="1400" dirty="0"/>
              <a:t>Öppnande</a:t>
            </a:r>
          </a:p>
          <a:p>
            <a:pPr lvl="0">
              <a:buFont typeface="+mj-lt"/>
              <a:buAutoNum type="arabicParenR"/>
            </a:pPr>
            <a:r>
              <a:rPr lang="sv-SE" sz="1400" dirty="0"/>
              <a:t>Godkännande av dagordning</a:t>
            </a:r>
          </a:p>
          <a:p>
            <a:pPr lvl="0">
              <a:buFont typeface="+mj-lt"/>
              <a:buAutoNum type="arabicParenR"/>
            </a:pPr>
            <a:r>
              <a:rPr lang="sv-SE" sz="1400" dirty="0"/>
              <a:t>Val av stämmoordförande. (Se styrelsens förslag)</a:t>
            </a:r>
          </a:p>
          <a:p>
            <a:pPr lvl="0">
              <a:buFont typeface="+mj-lt"/>
              <a:buAutoNum type="arabicParenR"/>
            </a:pPr>
            <a:r>
              <a:rPr lang="sv-SE" sz="1400" dirty="0"/>
              <a:t>Anmälan av stämmoordförandens val av protokollförare (Se styrelsens förslag)</a:t>
            </a:r>
          </a:p>
          <a:p>
            <a:pPr lvl="0">
              <a:buFont typeface="+mj-lt"/>
              <a:buAutoNum type="arabicParenR"/>
            </a:pPr>
            <a:r>
              <a:rPr lang="sv-SE" sz="1400" dirty="0"/>
              <a:t>Val av två justeringsmän, tillika rösträknare (Se styrelsens förslag)</a:t>
            </a:r>
          </a:p>
          <a:p>
            <a:pPr lvl="0">
              <a:buFont typeface="+mj-lt"/>
              <a:buAutoNum type="arabicParenR"/>
            </a:pPr>
            <a:r>
              <a:rPr lang="sv-SE" sz="1400" dirty="0"/>
              <a:t>Fråga om stämman blivit i stadgeenlig  ordning utlyst</a:t>
            </a:r>
          </a:p>
          <a:p>
            <a:pPr lvl="0">
              <a:buFont typeface="+mj-lt"/>
              <a:buAutoNum type="arabicParenR"/>
            </a:pPr>
            <a:r>
              <a:rPr lang="sv-SE" sz="1400" dirty="0"/>
              <a:t>Fastställande av röstlängd</a:t>
            </a:r>
          </a:p>
          <a:p>
            <a:pPr lvl="0">
              <a:buFont typeface="+mj-lt"/>
              <a:buAutoNum type="arabicParenR"/>
            </a:pPr>
            <a:r>
              <a:rPr lang="sv-SE" sz="1400" dirty="0"/>
              <a:t>Ekonomi/Föredragning av styrelsens årsredovisning</a:t>
            </a:r>
          </a:p>
          <a:p>
            <a:pPr marL="800100" lvl="1" indent="-342900">
              <a:spcBef>
                <a:spcPts val="0"/>
              </a:spcBef>
              <a:buFont typeface="+mj-lt"/>
              <a:buAutoNum type="alphaLcParenR"/>
            </a:pPr>
            <a:r>
              <a:rPr lang="sv-SE" sz="1400" dirty="0"/>
              <a:t>Förvaltningsberättelse	</a:t>
            </a:r>
          </a:p>
          <a:p>
            <a:pPr marL="800100" lvl="1" indent="-342900">
              <a:spcBef>
                <a:spcPts val="0"/>
              </a:spcBef>
              <a:buFont typeface="+mj-lt"/>
              <a:buAutoNum type="alphaLcParenR"/>
            </a:pPr>
            <a:r>
              <a:rPr lang="sv-SE" sz="1400" dirty="0"/>
              <a:t>Flerårsöversikt </a:t>
            </a:r>
          </a:p>
          <a:p>
            <a:pPr marL="800100" lvl="1" indent="-342900">
              <a:spcBef>
                <a:spcPts val="0"/>
              </a:spcBef>
              <a:buFont typeface="+mj-lt"/>
              <a:buAutoNum type="alphaLcParenR"/>
            </a:pPr>
            <a:r>
              <a:rPr lang="sv-SE" sz="1400" dirty="0"/>
              <a:t>Resultaträkning</a:t>
            </a:r>
          </a:p>
          <a:p>
            <a:pPr marL="800100" lvl="1" indent="-342900">
              <a:spcBef>
                <a:spcPts val="0"/>
              </a:spcBef>
              <a:buFont typeface="+mj-lt"/>
              <a:buAutoNum type="alphaLcParenR"/>
            </a:pPr>
            <a:r>
              <a:rPr lang="sv-SE" sz="1400" dirty="0"/>
              <a:t>Balansräkning</a:t>
            </a:r>
          </a:p>
          <a:p>
            <a:pPr marL="800100" lvl="1" indent="-342900">
              <a:spcBef>
                <a:spcPts val="0"/>
              </a:spcBef>
              <a:buFont typeface="+mj-lt"/>
              <a:buAutoNum type="alphaLcParenR"/>
            </a:pPr>
            <a:r>
              <a:rPr lang="sv-SE" sz="1400" dirty="0"/>
              <a:t>Vinstdisposition</a:t>
            </a:r>
          </a:p>
          <a:p>
            <a:pPr lvl="0">
              <a:buFont typeface="+mj-lt"/>
              <a:buAutoNum type="arabicParenR"/>
            </a:pPr>
            <a:r>
              <a:rPr lang="sv-SE" sz="1400" dirty="0"/>
              <a:t>Föredragning av revisorns berättelse</a:t>
            </a:r>
          </a:p>
          <a:p>
            <a:pPr lvl="0">
              <a:buFont typeface="+mj-lt"/>
              <a:buAutoNum type="arabicParenR"/>
            </a:pPr>
            <a:r>
              <a:rPr lang="sv-SE" sz="1400" dirty="0"/>
              <a:t>Beslut om fastställande av resultat- och	 balansräkning</a:t>
            </a:r>
          </a:p>
          <a:p>
            <a:pPr lvl="0">
              <a:buFont typeface="+mj-lt"/>
              <a:buAutoNum type="arabicParenR"/>
            </a:pPr>
            <a:r>
              <a:rPr lang="sv-SE" sz="1400" dirty="0"/>
              <a:t>Beslut om resultatdisposition</a:t>
            </a:r>
          </a:p>
          <a:p>
            <a:pPr lvl="0">
              <a:buFont typeface="+mj-lt"/>
              <a:buAutoNum type="arabicParenR"/>
            </a:pPr>
            <a:r>
              <a:rPr lang="sv-SE" sz="1400" dirty="0"/>
              <a:t>Beslut om arvoden åt styrelseledamöter</a:t>
            </a:r>
          </a:p>
          <a:p>
            <a:pPr lvl="0">
              <a:buFont typeface="+mj-lt"/>
              <a:buAutoNum type="arabicParenR"/>
            </a:pPr>
            <a:endParaRPr lang="sv-SE" sz="1400" dirty="0"/>
          </a:p>
          <a:p>
            <a:pPr lvl="0">
              <a:buFont typeface="+mj-lt"/>
              <a:buAutoNum type="arabicParenR"/>
            </a:pPr>
            <a:endParaRPr lang="sv-SE" sz="1400" dirty="0"/>
          </a:p>
          <a:p>
            <a:pPr lvl="0">
              <a:buFont typeface="+mj-lt"/>
              <a:buAutoNum type="arabicParenR"/>
            </a:pPr>
            <a:r>
              <a:rPr lang="sv-SE" sz="1400" dirty="0"/>
              <a:t>Val av styrelseledamöter och suppleanter</a:t>
            </a:r>
          </a:p>
          <a:p>
            <a:pPr lvl="0">
              <a:buFont typeface="+mj-lt"/>
              <a:buAutoNum type="arabicParenR"/>
            </a:pPr>
            <a:r>
              <a:rPr lang="sv-SE" sz="1400" dirty="0"/>
              <a:t>Val av revisor och revisorssuppleant</a:t>
            </a:r>
          </a:p>
          <a:p>
            <a:pPr lvl="0">
              <a:buFont typeface="+mj-lt"/>
              <a:buAutoNum type="arabicParenR"/>
            </a:pPr>
            <a:r>
              <a:rPr lang="sv-SE" sz="1400" dirty="0"/>
              <a:t>Val av valberedning. (Se styrelsens förslag)</a:t>
            </a:r>
          </a:p>
          <a:p>
            <a:pPr lvl="0">
              <a:buFont typeface="+mj-lt"/>
              <a:buAutoNum type="arabicParenR"/>
            </a:pPr>
            <a:r>
              <a:rPr lang="sv-SE" sz="1400" dirty="0"/>
              <a:t>Propositioner</a:t>
            </a:r>
          </a:p>
          <a:p>
            <a:pPr marL="800100" lvl="1" indent="-342900">
              <a:buFont typeface="+mj-lt"/>
              <a:buAutoNum type="alphaLcParenR"/>
            </a:pPr>
            <a:r>
              <a:rPr lang="sv-SE" sz="1400" dirty="0"/>
              <a:t>Styrelsens förslag om stadgeändring</a:t>
            </a:r>
          </a:p>
          <a:p>
            <a:pPr marL="800100" lvl="1" indent="-342900">
              <a:buFont typeface="+mj-lt"/>
              <a:buAutoNum type="alphaLcParenR"/>
            </a:pPr>
            <a:r>
              <a:rPr lang="sv-SE" sz="1400" dirty="0"/>
              <a:t>Styrelsens förslag om årsavgift för andrahandsuthyrning</a:t>
            </a:r>
          </a:p>
          <a:p>
            <a:pPr marL="800100" lvl="1" indent="-342900">
              <a:buFont typeface="+mj-lt"/>
              <a:buAutoNum type="alphaLcParenR"/>
            </a:pPr>
            <a:r>
              <a:rPr lang="sv-SE" sz="1400" dirty="0"/>
              <a:t>Styrelsens förslag om uppförande av staket</a:t>
            </a:r>
          </a:p>
          <a:p>
            <a:pPr>
              <a:buFont typeface="+mj-lt"/>
              <a:buAutoNum type="arabicParenR"/>
            </a:pPr>
            <a:r>
              <a:rPr lang="sv-SE" sz="1400" dirty="0"/>
              <a:t>Motioner  </a:t>
            </a:r>
          </a:p>
          <a:p>
            <a:pPr lvl="0">
              <a:buFont typeface="+mj-lt"/>
              <a:buAutoNum type="arabicParenR"/>
            </a:pPr>
            <a:r>
              <a:rPr lang="sv-SE" sz="1400" dirty="0"/>
              <a:t>Mötet avslutas</a:t>
            </a:r>
          </a:p>
          <a:p>
            <a:pPr lvl="0">
              <a:buFont typeface="+mj-lt"/>
              <a:buAutoNum type="arabicParenR"/>
            </a:pPr>
            <a:r>
              <a:rPr lang="sv-SE" sz="1400" dirty="0"/>
              <a:t>Information och frågestund.</a:t>
            </a:r>
          </a:p>
          <a:p>
            <a:pPr lvl="0">
              <a:buFont typeface="+mj-lt"/>
              <a:buAutoNum type="alphaLcParenR"/>
            </a:pPr>
            <a:r>
              <a:rPr lang="sv-SE" sz="1400" dirty="0"/>
              <a:t>	Hur ser föreningens framtid ut?</a:t>
            </a:r>
          </a:p>
          <a:p>
            <a:pPr lvl="0">
              <a:buFont typeface="+mj-lt"/>
              <a:buAutoNum type="alphaLcParenR"/>
            </a:pPr>
            <a:r>
              <a:rPr lang="sv-SE" sz="1400" dirty="0"/>
              <a:t>	Information - vad som händer i föreningen</a:t>
            </a:r>
          </a:p>
          <a:p>
            <a:pPr lvl="0">
              <a:buFont typeface="+mj-lt"/>
              <a:buAutoNum type="alphaLcParenR"/>
            </a:pPr>
            <a:r>
              <a:rPr lang="sv-SE" sz="1400" dirty="0"/>
              <a:t>	Frågestund</a:t>
            </a:r>
          </a:p>
        </p:txBody>
      </p:sp>
      <p:sp>
        <p:nvSpPr>
          <p:cNvPr id="5" name="Platshållare för bildnummer 4"/>
          <p:cNvSpPr>
            <a:spLocks noGrp="1"/>
          </p:cNvSpPr>
          <p:nvPr>
            <p:ph type="sldNum" sz="quarter" idx="12"/>
          </p:nvPr>
        </p:nvSpPr>
        <p:spPr/>
        <p:txBody>
          <a:bodyPr/>
          <a:lstStyle/>
          <a:p>
            <a:fld id="{2F89B3F1-5101-C448-BDD8-E136015A573A}" type="slidenum">
              <a:rPr lang="sv-SE" smtClean="0"/>
              <a:t>2</a:t>
            </a:fld>
            <a:endParaRPr lang="sv-SE" dirty="0"/>
          </a:p>
        </p:txBody>
      </p:sp>
      <p:sp>
        <p:nvSpPr>
          <p:cNvPr id="8" name="textruta 7"/>
          <p:cNvSpPr txBox="1"/>
          <p:nvPr/>
        </p:nvSpPr>
        <p:spPr>
          <a:xfrm>
            <a:off x="577313" y="307066"/>
            <a:ext cx="7428097" cy="461665"/>
          </a:xfrm>
          <a:prstGeom prst="rect">
            <a:avLst/>
          </a:prstGeom>
          <a:noFill/>
        </p:spPr>
        <p:txBody>
          <a:bodyPr wrap="square" rtlCol="0">
            <a:spAutoFit/>
          </a:bodyPr>
          <a:lstStyle/>
          <a:p>
            <a:r>
              <a:rPr lang="sv-SE" sz="2400" b="1" dirty="0"/>
              <a:t>DAGORDNING FÖR FÖRENINGSSTÄMMAN 2018-05-14</a:t>
            </a:r>
          </a:p>
        </p:txBody>
      </p:sp>
      <p:pic>
        <p:nvPicPr>
          <p:cNvPr id="4" name="Bildobjekt 3" descr="En bild som visar bord, verktyg, inomhus, hammare&#10;&#10;Beskrivning genererad med hög exakthet">
            <a:extLst>
              <a:ext uri="{FF2B5EF4-FFF2-40B4-BE49-F238E27FC236}">
                <a16:creationId xmlns:a16="http://schemas.microsoft.com/office/drawing/2014/main" id="{8700A205-FB20-4991-A857-1F5316CE01BB}"/>
              </a:ext>
            </a:extLst>
          </p:cNvPr>
          <p:cNvPicPr>
            <a:picLocks noChangeAspect="1"/>
          </p:cNvPicPr>
          <p:nvPr/>
        </p:nvPicPr>
        <p:blipFill>
          <a:blip r:embed="rId3"/>
          <a:stretch>
            <a:fillRect/>
          </a:stretch>
        </p:blipFill>
        <p:spPr>
          <a:xfrm>
            <a:off x="5771104" y="4447837"/>
            <a:ext cx="1952060" cy="1561267"/>
          </a:xfrm>
          <a:prstGeom prst="rect">
            <a:avLst/>
          </a:prstGeom>
        </p:spPr>
      </p:pic>
    </p:spTree>
    <p:extLst>
      <p:ext uri="{BB962C8B-B14F-4D97-AF65-F5344CB8AC3E}">
        <p14:creationId xmlns:p14="http://schemas.microsoft.com/office/powerpoint/2010/main" val="2519842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6B0D41FA-C809-455C-8026-1100AAD38E88}"/>
              </a:ext>
            </a:extLst>
          </p:cNvPr>
          <p:cNvPicPr/>
          <p:nvPr/>
        </p:nvPicPr>
        <p:blipFill rotWithShape="1">
          <a:blip r:embed="rId2" cstate="print">
            <a:extLst>
              <a:ext uri="{28A0092B-C50C-407E-A947-70E740481C1C}">
                <a14:useLocalDpi xmlns:a14="http://schemas.microsoft.com/office/drawing/2010/main" val="0"/>
              </a:ext>
            </a:extLst>
          </a:blip>
          <a:srcRect l="1" t="26974" r="-16162" b="16519"/>
          <a:stretch/>
        </p:blipFill>
        <p:spPr>
          <a:xfrm>
            <a:off x="2349305" y="274638"/>
            <a:ext cx="5008098" cy="1305859"/>
          </a:xfrm>
          <a:prstGeom prst="rect">
            <a:avLst/>
          </a:prstGeom>
        </p:spPr>
      </p:pic>
      <p:sp>
        <p:nvSpPr>
          <p:cNvPr id="2" name="Rubrik 1">
            <a:extLst>
              <a:ext uri="{FF2B5EF4-FFF2-40B4-BE49-F238E27FC236}">
                <a16:creationId xmlns:a16="http://schemas.microsoft.com/office/drawing/2014/main" id="{553054E6-3B93-4B5B-878C-8CCF71486E27}"/>
              </a:ext>
            </a:extLst>
          </p:cNvPr>
          <p:cNvSpPr>
            <a:spLocks noGrp="1"/>
          </p:cNvSpPr>
          <p:nvPr>
            <p:ph type="title"/>
          </p:nvPr>
        </p:nvSpPr>
        <p:spPr>
          <a:xfrm>
            <a:off x="1012875" y="274638"/>
            <a:ext cx="7244860" cy="1143000"/>
          </a:xfrm>
        </p:spPr>
        <p:txBody>
          <a:bodyPr>
            <a:normAutofit/>
          </a:bodyPr>
          <a:lstStyle/>
          <a:p>
            <a:r>
              <a:rPr lang="sv-SE" sz="6600" b="1" dirty="0"/>
              <a:t>               ?</a:t>
            </a:r>
          </a:p>
        </p:txBody>
      </p:sp>
      <p:sp>
        <p:nvSpPr>
          <p:cNvPr id="3" name="Platshållare för bildnummer 2">
            <a:extLst>
              <a:ext uri="{FF2B5EF4-FFF2-40B4-BE49-F238E27FC236}">
                <a16:creationId xmlns:a16="http://schemas.microsoft.com/office/drawing/2014/main" id="{91FFBAD9-F409-487F-BFE9-9E7C85E8FA76}"/>
              </a:ext>
            </a:extLst>
          </p:cNvPr>
          <p:cNvSpPr>
            <a:spLocks noGrp="1"/>
          </p:cNvSpPr>
          <p:nvPr>
            <p:ph type="sldNum" sz="quarter" idx="12"/>
          </p:nvPr>
        </p:nvSpPr>
        <p:spPr/>
        <p:txBody>
          <a:bodyPr/>
          <a:lstStyle/>
          <a:p>
            <a:fld id="{2F89B3F1-5101-C448-BDD8-E136015A573A}" type="slidenum">
              <a:rPr lang="sv-SE" smtClean="0"/>
              <a:t>20</a:t>
            </a:fld>
            <a:endParaRPr lang="sv-SE" dirty="0"/>
          </a:p>
        </p:txBody>
      </p:sp>
      <p:sp>
        <p:nvSpPr>
          <p:cNvPr id="5" name="textruta 4">
            <a:extLst>
              <a:ext uri="{FF2B5EF4-FFF2-40B4-BE49-F238E27FC236}">
                <a16:creationId xmlns:a16="http://schemas.microsoft.com/office/drawing/2014/main" id="{C5CEE721-0F52-4AB0-B612-51C788BF6CFF}"/>
              </a:ext>
            </a:extLst>
          </p:cNvPr>
          <p:cNvSpPr txBox="1"/>
          <p:nvPr/>
        </p:nvSpPr>
        <p:spPr>
          <a:xfrm>
            <a:off x="1012875" y="3017852"/>
            <a:ext cx="6696220" cy="369332"/>
          </a:xfrm>
          <a:prstGeom prst="rect">
            <a:avLst/>
          </a:prstGeom>
          <a:noFill/>
        </p:spPr>
        <p:txBody>
          <a:bodyPr wrap="square" rtlCol="0">
            <a:spAutoFit/>
          </a:bodyPr>
          <a:lstStyle/>
          <a:p>
            <a:pPr algn="ctr"/>
            <a:r>
              <a:rPr lang="sv-SE" b="1" dirty="0"/>
              <a:t>Idag ser det bra ut. Ekonomin är god. Vi har en fungerande styrelse.</a:t>
            </a:r>
          </a:p>
        </p:txBody>
      </p:sp>
      <p:pic>
        <p:nvPicPr>
          <p:cNvPr id="7" name="Bildobjekt 6">
            <a:extLst>
              <a:ext uri="{FF2B5EF4-FFF2-40B4-BE49-F238E27FC236}">
                <a16:creationId xmlns:a16="http://schemas.microsoft.com/office/drawing/2014/main" id="{B705B439-CC93-4F8B-B48D-0A8C6A12B06B}"/>
              </a:ext>
            </a:extLst>
          </p:cNvPr>
          <p:cNvPicPr>
            <a:picLocks noChangeAspect="1"/>
          </p:cNvPicPr>
          <p:nvPr/>
        </p:nvPicPr>
        <p:blipFill>
          <a:blip r:embed="rId3"/>
          <a:stretch>
            <a:fillRect/>
          </a:stretch>
        </p:blipFill>
        <p:spPr>
          <a:xfrm>
            <a:off x="3404133" y="3264022"/>
            <a:ext cx="2106852" cy="2001509"/>
          </a:xfrm>
          <a:prstGeom prst="rect">
            <a:avLst/>
          </a:prstGeom>
        </p:spPr>
      </p:pic>
      <p:sp>
        <p:nvSpPr>
          <p:cNvPr id="8" name="textruta 7">
            <a:extLst>
              <a:ext uri="{FF2B5EF4-FFF2-40B4-BE49-F238E27FC236}">
                <a16:creationId xmlns:a16="http://schemas.microsoft.com/office/drawing/2014/main" id="{2D1CEF46-C066-439B-AE64-E8567A275E04}"/>
              </a:ext>
            </a:extLst>
          </p:cNvPr>
          <p:cNvSpPr txBox="1"/>
          <p:nvPr/>
        </p:nvSpPr>
        <p:spPr>
          <a:xfrm>
            <a:off x="1012875" y="4987398"/>
            <a:ext cx="6977574" cy="646331"/>
          </a:xfrm>
          <a:prstGeom prst="rect">
            <a:avLst/>
          </a:prstGeom>
          <a:noFill/>
        </p:spPr>
        <p:txBody>
          <a:bodyPr wrap="square" rtlCol="0">
            <a:spAutoFit/>
          </a:bodyPr>
          <a:lstStyle/>
          <a:p>
            <a:pPr algn="ctr"/>
            <a:r>
              <a:rPr lang="sv-SE" b="1" dirty="0"/>
              <a:t>Situationen kan snabbt förändras! Vad händer nästa år eller året därpå? </a:t>
            </a:r>
          </a:p>
          <a:p>
            <a:pPr algn="ctr"/>
            <a:r>
              <a:rPr lang="sv-SE" b="1" dirty="0"/>
              <a:t>Det låga engagemanget i föreningen för styrelsearbete är oroande!</a:t>
            </a:r>
          </a:p>
        </p:txBody>
      </p:sp>
      <p:pic>
        <p:nvPicPr>
          <p:cNvPr id="10" name="Bildobjekt 9">
            <a:extLst>
              <a:ext uri="{FF2B5EF4-FFF2-40B4-BE49-F238E27FC236}">
                <a16:creationId xmlns:a16="http://schemas.microsoft.com/office/drawing/2014/main" id="{5C6FECF9-D08E-463F-829B-C1257D04AAF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474471" y="1581747"/>
            <a:ext cx="1773028" cy="1498209"/>
          </a:xfrm>
          <a:prstGeom prst="rect">
            <a:avLst/>
          </a:prstGeom>
        </p:spPr>
      </p:pic>
    </p:spTree>
    <p:extLst>
      <p:ext uri="{BB962C8B-B14F-4D97-AF65-F5344CB8AC3E}">
        <p14:creationId xmlns:p14="http://schemas.microsoft.com/office/powerpoint/2010/main" val="2682739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AE072336-0C73-4F8D-AD09-061C08FF8E03}"/>
              </a:ext>
            </a:extLst>
          </p:cNvPr>
          <p:cNvSpPr>
            <a:spLocks noGrp="1"/>
          </p:cNvSpPr>
          <p:nvPr>
            <p:ph type="sldNum" sz="quarter" idx="12"/>
          </p:nvPr>
        </p:nvSpPr>
        <p:spPr/>
        <p:txBody>
          <a:bodyPr/>
          <a:lstStyle/>
          <a:p>
            <a:fld id="{2F89B3F1-5101-C448-BDD8-E136015A573A}" type="slidenum">
              <a:rPr lang="sv-SE" smtClean="0"/>
              <a:t>21</a:t>
            </a:fld>
            <a:endParaRPr lang="sv-SE" dirty="0"/>
          </a:p>
        </p:txBody>
      </p:sp>
      <p:sp>
        <p:nvSpPr>
          <p:cNvPr id="3" name="Rektangel 2">
            <a:extLst>
              <a:ext uri="{FF2B5EF4-FFF2-40B4-BE49-F238E27FC236}">
                <a16:creationId xmlns:a16="http://schemas.microsoft.com/office/drawing/2014/main" id="{BEE00FAA-F1EE-47C4-9C3B-C6A70012D438}"/>
              </a:ext>
            </a:extLst>
          </p:cNvPr>
          <p:cNvSpPr/>
          <p:nvPr/>
        </p:nvSpPr>
        <p:spPr>
          <a:xfrm>
            <a:off x="900332" y="660406"/>
            <a:ext cx="7786468" cy="5109091"/>
          </a:xfrm>
          <a:prstGeom prst="rect">
            <a:avLst/>
          </a:prstGeom>
        </p:spPr>
        <p:txBody>
          <a:bodyPr wrap="square">
            <a:spAutoFit/>
          </a:bodyPr>
          <a:lstStyle/>
          <a:p>
            <a:r>
              <a:rPr lang="sv-SE" b="1" dirty="0">
                <a:solidFill>
                  <a:srgbClr val="222222"/>
                </a:solidFill>
                <a:highlight>
                  <a:srgbClr val="FFFF00"/>
                </a:highlight>
                <a:latin typeface="Lato"/>
              </a:rPr>
              <a:t>Fråga till Bostadsrätterna:</a:t>
            </a:r>
          </a:p>
          <a:p>
            <a:r>
              <a:rPr lang="sv-SE" sz="2400" i="1" dirty="0">
                <a:solidFill>
                  <a:srgbClr val="222222"/>
                </a:solidFill>
                <a:highlight>
                  <a:srgbClr val="FFFF00"/>
                </a:highlight>
                <a:latin typeface="Lato"/>
              </a:rPr>
              <a:t>Vad händer om vi inte får ihop en styrelse i vår förening?</a:t>
            </a:r>
          </a:p>
          <a:p>
            <a:endParaRPr lang="sv-SE" dirty="0">
              <a:solidFill>
                <a:srgbClr val="222222"/>
              </a:solidFill>
              <a:latin typeface="Lato"/>
            </a:endParaRPr>
          </a:p>
          <a:p>
            <a:r>
              <a:rPr lang="sv-SE" b="1" dirty="0">
                <a:solidFill>
                  <a:srgbClr val="222222"/>
                </a:solidFill>
                <a:latin typeface="Lato"/>
              </a:rPr>
              <a:t>Svar från juristen:</a:t>
            </a:r>
          </a:p>
          <a:p>
            <a:r>
              <a:rPr lang="sv-SE" sz="2000" dirty="0">
                <a:solidFill>
                  <a:srgbClr val="222222"/>
                </a:solidFill>
                <a:latin typeface="Lato"/>
              </a:rPr>
              <a:t>”Om ingen är intresserad att ingå i styrelsen är läget synnerligen allvarligt. Får ni inte ihop en styrelse måste föreningen likvideras. Kort sagt betyder det att bostadsrättsföreningen (den ekonomiska föreningen) upphör och era lägenheter omvandlas till hyreslägenheter. Och dem kan ni naturligtvis inte överlåta (sälja). Dyrt förvärvade lägenheter blir då värda 0 kronor/styck.</a:t>
            </a:r>
          </a:p>
          <a:p>
            <a:r>
              <a:rPr lang="sv-SE" sz="2000" dirty="0">
                <a:solidFill>
                  <a:srgbClr val="222222"/>
                </a:solidFill>
                <a:latin typeface="Lato"/>
              </a:rPr>
              <a:t>Hela tanken med en bostadsrättsförening är att alla gemensamt ska ta ansvar för att driva föreningen vidare in i framtiden. Är man inte beredd på det så är väl hyreslägenhet eller att köpa egen villa alternativen...”</a:t>
            </a:r>
          </a:p>
          <a:p>
            <a:r>
              <a:rPr lang="sv-SE" sz="2000" dirty="0">
                <a:highlight>
                  <a:srgbClr val="FFFF00"/>
                </a:highlight>
              </a:rPr>
              <a:t>”Att ta in "extern expertis" låter enkelt men är nog inte någon egentlig lösning.”</a:t>
            </a:r>
            <a:endParaRPr lang="sv-SE" sz="2000" b="0" i="0" u="none" strike="noStrike" dirty="0">
              <a:solidFill>
                <a:srgbClr val="222222"/>
              </a:solidFill>
              <a:effectLst/>
              <a:highlight>
                <a:srgbClr val="FFFF00"/>
              </a:highlight>
              <a:latin typeface="Lato"/>
            </a:endParaRPr>
          </a:p>
        </p:txBody>
      </p:sp>
      <p:pic>
        <p:nvPicPr>
          <p:cNvPr id="1026" name="Picture 2" descr="C:\Users\Agare\Downloads\Brf Trädgården.jpg">
            <a:extLst>
              <a:ext uri="{FF2B5EF4-FFF2-40B4-BE49-F238E27FC236}">
                <a16:creationId xmlns:a16="http://schemas.microsoft.com/office/drawing/2014/main" id="{D1C278EA-7F39-4947-85E4-2B0F121817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77" y="6175717"/>
            <a:ext cx="2660343" cy="339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612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7333013" cy="1095375"/>
          </a:xfrm>
        </p:spPr>
        <p:txBody>
          <a:bodyPr>
            <a:normAutofit/>
          </a:bodyPr>
          <a:lstStyle/>
          <a:p>
            <a:r>
              <a:rPr lang="sv-SE" sz="3600" b="1" dirty="0"/>
              <a:t>Ansvarsfördelning-Förvaltning</a:t>
            </a:r>
          </a:p>
        </p:txBody>
      </p:sp>
      <p:sp>
        <p:nvSpPr>
          <p:cNvPr id="4" name="Platshållare för innehåll 3"/>
          <p:cNvSpPr>
            <a:spLocks noGrp="1"/>
          </p:cNvSpPr>
          <p:nvPr>
            <p:ph sz="half" idx="1"/>
          </p:nvPr>
        </p:nvSpPr>
        <p:spPr>
          <a:xfrm>
            <a:off x="825335" y="1417638"/>
            <a:ext cx="3592286" cy="4525963"/>
          </a:xfrm>
        </p:spPr>
        <p:txBody>
          <a:bodyPr>
            <a:normAutofit fontScale="92500" lnSpcReduction="20000"/>
          </a:bodyPr>
          <a:lstStyle/>
          <a:p>
            <a:pPr marL="0" indent="0">
              <a:buNone/>
            </a:pPr>
            <a:r>
              <a:rPr lang="sv-SE" dirty="0"/>
              <a:t>Botrygg AB</a:t>
            </a:r>
          </a:p>
          <a:p>
            <a:pPr marL="0" indent="0">
              <a:buNone/>
            </a:pPr>
            <a:r>
              <a:rPr lang="sv-SE" sz="1600" b="1" dirty="0">
                <a:latin typeface="Arial" panose="020B0604020202020204" pitchFamily="34" charset="0"/>
                <a:cs typeface="Arial" panose="020B0604020202020204" pitchFamily="34" charset="0"/>
              </a:rPr>
              <a:t>Ekonomisk förvaltning och </a:t>
            </a:r>
            <a:r>
              <a:rPr lang="sv-SE" sz="1600" b="1" dirty="0" err="1">
                <a:latin typeface="Arial" panose="020B0604020202020204" pitchFamily="34" charset="0"/>
                <a:cs typeface="Arial" panose="020B0604020202020204" pitchFamily="34" charset="0"/>
              </a:rPr>
              <a:t>admin</a:t>
            </a:r>
            <a:r>
              <a:rPr lang="sv-SE" sz="1600" b="1" dirty="0">
                <a:latin typeface="Arial" panose="020B0604020202020204" pitchFamily="34" charset="0"/>
                <a:cs typeface="Arial" panose="020B0604020202020204" pitchFamily="34" charset="0"/>
              </a:rPr>
              <a:t>.</a:t>
            </a:r>
          </a:p>
          <a:p>
            <a:r>
              <a:rPr lang="sv-SE" sz="1200" dirty="0">
                <a:latin typeface="Arial" panose="020B0604020202020204" pitchFamily="34" charset="0"/>
                <a:cs typeface="Arial" panose="020B0604020202020204" pitchFamily="34" charset="0"/>
              </a:rPr>
              <a:t>Ekonomisystem</a:t>
            </a:r>
          </a:p>
          <a:p>
            <a:r>
              <a:rPr lang="sv-SE" sz="1200" dirty="0">
                <a:latin typeface="Arial" panose="020B0604020202020204" pitchFamily="34" charset="0"/>
                <a:cs typeface="Arial" panose="020B0604020202020204" pitchFamily="34" charset="0"/>
              </a:rPr>
              <a:t>Hyror/avgifter</a:t>
            </a:r>
          </a:p>
          <a:p>
            <a:r>
              <a:rPr lang="sv-SE" sz="1200" dirty="0">
                <a:latin typeface="Arial" panose="020B0604020202020204" pitchFamily="34" charset="0"/>
                <a:cs typeface="Arial" panose="020B0604020202020204" pitchFamily="34" charset="0"/>
              </a:rPr>
              <a:t>Betalning av fakturor</a:t>
            </a:r>
          </a:p>
          <a:p>
            <a:r>
              <a:rPr lang="sv-SE" sz="1200" dirty="0">
                <a:latin typeface="Arial" panose="020B0604020202020204" pitchFamily="34" charset="0"/>
                <a:cs typeface="Arial" panose="020B0604020202020204" pitchFamily="34" charset="0"/>
              </a:rPr>
              <a:t>Överlåtelser och inteckningar</a:t>
            </a:r>
          </a:p>
          <a:p>
            <a:r>
              <a:rPr lang="sv-SE" sz="1200" dirty="0">
                <a:latin typeface="Arial" panose="020B0604020202020204" pitchFamily="34" charset="0"/>
                <a:cs typeface="Arial" panose="020B0604020202020204" pitchFamily="34" charset="0"/>
              </a:rPr>
              <a:t>Medlemsförteckning</a:t>
            </a:r>
          </a:p>
          <a:p>
            <a:r>
              <a:rPr lang="sv-SE" sz="1200" dirty="0">
                <a:latin typeface="Arial" panose="020B0604020202020204" pitchFamily="34" charset="0"/>
                <a:cs typeface="Arial" panose="020B0604020202020204" pitchFamily="34" charset="0"/>
              </a:rPr>
              <a:t>Kvartalsrapporter</a:t>
            </a:r>
          </a:p>
          <a:p>
            <a:r>
              <a:rPr lang="sv-SE" sz="1200" dirty="0">
                <a:latin typeface="Arial" panose="020B0604020202020204" pitchFamily="34" charset="0"/>
                <a:cs typeface="Arial" panose="020B0604020202020204" pitchFamily="34" charset="0"/>
              </a:rPr>
              <a:t>Budget tillsammans med BRF</a:t>
            </a:r>
          </a:p>
          <a:p>
            <a:r>
              <a:rPr lang="sv-SE" sz="1200" dirty="0">
                <a:latin typeface="Arial" panose="020B0604020202020204" pitchFamily="34" charset="0"/>
                <a:cs typeface="Arial" panose="020B0604020202020204" pitchFamily="34" charset="0"/>
              </a:rPr>
              <a:t>Bokslut och årsredovisning tillsammans med BRF</a:t>
            </a:r>
            <a:endParaRPr lang="sv-SE" sz="1600" b="1" dirty="0">
              <a:latin typeface="Arial" panose="020B0604020202020204" pitchFamily="34" charset="0"/>
              <a:cs typeface="Arial" panose="020B0604020202020204" pitchFamily="34" charset="0"/>
            </a:endParaRPr>
          </a:p>
          <a:p>
            <a:pPr marL="0" indent="0">
              <a:buNone/>
            </a:pPr>
            <a:endParaRPr lang="sv-SE" sz="1600" b="1" dirty="0">
              <a:latin typeface="Arial" panose="020B0604020202020204" pitchFamily="34" charset="0"/>
              <a:cs typeface="Arial" panose="020B0604020202020204" pitchFamily="34" charset="0"/>
            </a:endParaRPr>
          </a:p>
          <a:p>
            <a:pPr marL="0" indent="0">
              <a:buNone/>
            </a:pPr>
            <a:r>
              <a:rPr lang="sv-SE" sz="1600" b="1" dirty="0">
                <a:latin typeface="Arial" panose="020B0604020202020204" pitchFamily="34" charset="0"/>
                <a:cs typeface="Arial" panose="020B0604020202020204" pitchFamily="34" charset="0"/>
              </a:rPr>
              <a:t>Teknisk förvaltning</a:t>
            </a:r>
          </a:p>
          <a:p>
            <a:r>
              <a:rPr lang="sv-SE" sz="1200" dirty="0">
                <a:latin typeface="Arial" panose="020B0604020202020204" pitchFamily="34" charset="0"/>
                <a:cs typeface="Arial" panose="020B0604020202020204" pitchFamily="34" charset="0"/>
              </a:rPr>
              <a:t>Yttre miljö, växtlighet, lekanordningar mm</a:t>
            </a:r>
          </a:p>
          <a:p>
            <a:r>
              <a:rPr lang="sv-SE" sz="1200" dirty="0">
                <a:latin typeface="Arial" panose="020B0604020202020204" pitchFamily="34" charset="0"/>
                <a:cs typeface="Arial" panose="020B0604020202020204" pitchFamily="34" charset="0"/>
              </a:rPr>
              <a:t>Byggnad utvändigt</a:t>
            </a:r>
          </a:p>
          <a:p>
            <a:r>
              <a:rPr lang="sv-SE" sz="1200" dirty="0">
                <a:latin typeface="Arial" panose="020B0604020202020204" pitchFamily="34" charset="0"/>
                <a:cs typeface="Arial" panose="020B0604020202020204" pitchFamily="34" charset="0"/>
              </a:rPr>
              <a:t>Allmänna inre utrymmen</a:t>
            </a:r>
          </a:p>
          <a:p>
            <a:r>
              <a:rPr lang="sv-SE" sz="1200" dirty="0">
                <a:latin typeface="Arial" panose="020B0604020202020204" pitchFamily="34" charset="0"/>
                <a:cs typeface="Arial" panose="020B0604020202020204" pitchFamily="34" charset="0"/>
              </a:rPr>
              <a:t>Städning</a:t>
            </a:r>
          </a:p>
          <a:p>
            <a:r>
              <a:rPr lang="sv-SE" sz="1200" dirty="0">
                <a:latin typeface="Arial" panose="020B0604020202020204" pitchFamily="34" charset="0"/>
                <a:cs typeface="Arial" panose="020B0604020202020204" pitchFamily="34" charset="0"/>
              </a:rPr>
              <a:t>Processystem VA och VVS</a:t>
            </a:r>
          </a:p>
          <a:p>
            <a:r>
              <a:rPr lang="sv-SE" sz="1200" dirty="0">
                <a:latin typeface="Arial" panose="020B0604020202020204" pitchFamily="34" charset="0"/>
                <a:cs typeface="Arial" panose="020B0604020202020204" pitchFamily="34" charset="0"/>
              </a:rPr>
              <a:t>Ventilationssystem, kanaler, fläktar </a:t>
            </a:r>
            <a:r>
              <a:rPr lang="sv-SE" sz="1200" dirty="0" err="1">
                <a:latin typeface="Arial" panose="020B0604020202020204" pitchFamily="34" charset="0"/>
                <a:cs typeface="Arial" panose="020B0604020202020204" pitchFamily="34" charset="0"/>
              </a:rPr>
              <a:t>etc</a:t>
            </a:r>
            <a:endParaRPr lang="sv-SE" sz="1200" dirty="0">
              <a:latin typeface="Arial" panose="020B0604020202020204" pitchFamily="34" charset="0"/>
              <a:cs typeface="Arial" panose="020B0604020202020204" pitchFamily="34" charset="0"/>
            </a:endParaRPr>
          </a:p>
          <a:p>
            <a:r>
              <a:rPr lang="sv-SE" sz="1200" dirty="0" err="1">
                <a:latin typeface="Arial" panose="020B0604020202020204" pitchFamily="34" charset="0"/>
                <a:cs typeface="Arial" panose="020B0604020202020204" pitchFamily="34" charset="0"/>
              </a:rPr>
              <a:t>Elcentral</a:t>
            </a:r>
            <a:r>
              <a:rPr lang="sv-SE" sz="1200" dirty="0">
                <a:latin typeface="Arial" panose="020B0604020202020204" pitchFamily="34" charset="0"/>
                <a:cs typeface="Arial" panose="020B0604020202020204" pitchFamily="34" charset="0"/>
              </a:rPr>
              <a:t> – Elkraftsystem</a:t>
            </a:r>
          </a:p>
          <a:p>
            <a:r>
              <a:rPr lang="sv-SE" sz="1200" dirty="0">
                <a:latin typeface="Arial" panose="020B0604020202020204" pitchFamily="34" charset="0"/>
                <a:cs typeface="Arial" panose="020B0604020202020204" pitchFamily="34" charset="0"/>
              </a:rPr>
              <a:t>Belysningssystem</a:t>
            </a:r>
          </a:p>
          <a:p>
            <a:r>
              <a:rPr lang="sv-SE" sz="1200" dirty="0">
                <a:latin typeface="Arial" panose="020B0604020202020204" pitchFamily="34" charset="0"/>
                <a:cs typeface="Arial" panose="020B0604020202020204" pitchFamily="34" charset="0"/>
              </a:rPr>
              <a:t>Tele- och datasystem</a:t>
            </a:r>
          </a:p>
          <a:p>
            <a:r>
              <a:rPr lang="sv-SE" sz="1200" dirty="0">
                <a:latin typeface="Arial" panose="020B0604020202020204" pitchFamily="34" charset="0"/>
                <a:cs typeface="Arial" panose="020B0604020202020204" pitchFamily="34" charset="0"/>
              </a:rPr>
              <a:t>Spjäll till skydd för spridning av brand och brandgas</a:t>
            </a:r>
          </a:p>
        </p:txBody>
      </p:sp>
      <p:sp>
        <p:nvSpPr>
          <p:cNvPr id="5" name="Platshållare för innehåll 4"/>
          <p:cNvSpPr>
            <a:spLocks noGrp="1"/>
          </p:cNvSpPr>
          <p:nvPr>
            <p:ph sz="half" idx="2"/>
          </p:nvPr>
        </p:nvSpPr>
        <p:spPr>
          <a:xfrm>
            <a:off x="4648200" y="1417638"/>
            <a:ext cx="4038600" cy="4525963"/>
          </a:xfrm>
        </p:spPr>
        <p:txBody>
          <a:bodyPr>
            <a:normAutofit fontScale="92500" lnSpcReduction="20000"/>
          </a:bodyPr>
          <a:lstStyle/>
          <a:p>
            <a:pPr marL="0" indent="0">
              <a:buNone/>
            </a:pPr>
            <a:r>
              <a:rPr lang="sv-SE" dirty="0"/>
              <a:t>BRF Trädgården</a:t>
            </a:r>
          </a:p>
          <a:p>
            <a:pPr marL="0" indent="0">
              <a:buNone/>
            </a:pPr>
            <a:r>
              <a:rPr lang="sv-SE" sz="1600" b="1" dirty="0">
                <a:latin typeface="Arial" panose="020B0604020202020204" pitchFamily="34" charset="0"/>
                <a:cs typeface="Arial" panose="020B0604020202020204" pitchFamily="34" charset="0"/>
              </a:rPr>
              <a:t>Ekonomi och administration</a:t>
            </a:r>
          </a:p>
          <a:p>
            <a:r>
              <a:rPr lang="sv-SE" sz="1200" dirty="0">
                <a:latin typeface="Arial" panose="020B0604020202020204" pitchFamily="34" charset="0"/>
                <a:cs typeface="Arial" panose="020B0604020202020204" pitchFamily="34" charset="0"/>
              </a:rPr>
              <a:t>Övergripande ekonomiskt ansvar</a:t>
            </a:r>
          </a:p>
          <a:p>
            <a:r>
              <a:rPr lang="sv-SE" sz="1200" dirty="0">
                <a:latin typeface="Arial" panose="020B0604020202020204" pitchFamily="34" charset="0"/>
                <a:cs typeface="Arial" panose="020B0604020202020204" pitchFamily="34" charset="0"/>
              </a:rPr>
              <a:t>Föreningens lån – förhandlingar med banker</a:t>
            </a:r>
          </a:p>
          <a:p>
            <a:r>
              <a:rPr lang="sv-SE" sz="1200" dirty="0">
                <a:latin typeface="Arial" panose="020B0604020202020204" pitchFamily="34" charset="0"/>
                <a:cs typeface="Arial" panose="020B0604020202020204" pitchFamily="34" charset="0"/>
              </a:rPr>
              <a:t>Investeringar</a:t>
            </a:r>
          </a:p>
          <a:p>
            <a:r>
              <a:rPr lang="sv-SE" sz="1200" dirty="0">
                <a:latin typeface="Arial" panose="020B0604020202020204" pitchFamily="34" charset="0"/>
                <a:cs typeface="Arial" panose="020B0604020202020204" pitchFamily="34" charset="0"/>
              </a:rPr>
              <a:t>Fakturakontroll</a:t>
            </a:r>
          </a:p>
          <a:p>
            <a:r>
              <a:rPr lang="sv-SE" sz="1200" dirty="0">
                <a:latin typeface="Arial" panose="020B0604020202020204" pitchFamily="34" charset="0"/>
                <a:cs typeface="Arial" panose="020B0604020202020204" pitchFamily="34" charset="0"/>
              </a:rPr>
              <a:t>Medlemsförteckning</a:t>
            </a:r>
          </a:p>
          <a:p>
            <a:r>
              <a:rPr lang="sv-SE" sz="1200" dirty="0">
                <a:latin typeface="Arial" panose="020B0604020202020204" pitchFamily="34" charset="0"/>
                <a:cs typeface="Arial" panose="020B0604020202020204" pitchFamily="34" charset="0"/>
              </a:rPr>
              <a:t>Överlåtelser och andrahandsuthyrning</a:t>
            </a:r>
          </a:p>
          <a:p>
            <a:r>
              <a:rPr lang="sv-SE" sz="1200" dirty="0">
                <a:latin typeface="Arial" panose="020B0604020202020204" pitchFamily="34" charset="0"/>
                <a:cs typeface="Arial" panose="020B0604020202020204" pitchFamily="34" charset="0"/>
              </a:rPr>
              <a:t>Inteckningar</a:t>
            </a:r>
          </a:p>
          <a:p>
            <a:r>
              <a:rPr lang="sv-SE" sz="1200" dirty="0">
                <a:latin typeface="Arial" panose="020B0604020202020204" pitchFamily="34" charset="0"/>
                <a:cs typeface="Arial" panose="020B0604020202020204" pitchFamily="34" charset="0"/>
              </a:rPr>
              <a:t>Försäkringar</a:t>
            </a:r>
          </a:p>
          <a:p>
            <a:r>
              <a:rPr lang="sv-SE" sz="1200" dirty="0">
                <a:latin typeface="Arial" panose="020B0604020202020204" pitchFamily="34" charset="0"/>
                <a:cs typeface="Arial" panose="020B0604020202020204" pitchFamily="34" charset="0"/>
              </a:rPr>
              <a:t>Bokslut och årsredovisning tillsammans med Botrygg</a:t>
            </a:r>
          </a:p>
          <a:p>
            <a:endParaRPr lang="sv-SE" sz="1200" dirty="0">
              <a:latin typeface="Arial" panose="020B0604020202020204" pitchFamily="34" charset="0"/>
              <a:cs typeface="Arial" panose="020B0604020202020204" pitchFamily="34" charset="0"/>
            </a:endParaRPr>
          </a:p>
          <a:p>
            <a:pPr marL="0" indent="0">
              <a:buNone/>
            </a:pPr>
            <a:r>
              <a:rPr lang="sv-SE" sz="1600" b="1" dirty="0">
                <a:latin typeface="Arial" panose="020B0604020202020204" pitchFamily="34" charset="0"/>
                <a:cs typeface="Arial" panose="020B0604020202020204" pitchFamily="34" charset="0"/>
              </a:rPr>
              <a:t>Teknisk förvaltning</a:t>
            </a:r>
          </a:p>
          <a:p>
            <a:r>
              <a:rPr lang="sv-SE" sz="1200" dirty="0">
                <a:latin typeface="Arial" panose="020B0604020202020204" pitchFamily="34" charset="0"/>
                <a:cs typeface="Arial" panose="020B0604020202020204" pitchFamily="34" charset="0"/>
              </a:rPr>
              <a:t>Underhållsplan (UP 2016-2046)</a:t>
            </a:r>
          </a:p>
          <a:p>
            <a:r>
              <a:rPr lang="sv-SE" sz="1200" dirty="0">
                <a:latin typeface="Arial" panose="020B0604020202020204" pitchFamily="34" charset="0"/>
                <a:cs typeface="Arial" panose="020B0604020202020204" pitchFamily="34" charset="0"/>
              </a:rPr>
              <a:t>Uppföljning av UP, kontroll, underhåll och renoveringar</a:t>
            </a:r>
          </a:p>
          <a:p>
            <a:r>
              <a:rPr lang="sv-SE" sz="1200" dirty="0">
                <a:latin typeface="Arial" panose="020B0604020202020204" pitchFamily="34" charset="0"/>
                <a:cs typeface="Arial" panose="020B0604020202020204" pitchFamily="34" charset="0"/>
              </a:rPr>
              <a:t>Service- och underhållsavtal för hissar, lägenhets-ventilation, snöröjning av tak mm.</a:t>
            </a:r>
          </a:p>
          <a:p>
            <a:r>
              <a:rPr lang="sv-SE" sz="1200" dirty="0">
                <a:latin typeface="Arial" panose="020B0604020202020204" pitchFamily="34" charset="0"/>
                <a:cs typeface="Arial" panose="020B0604020202020204" pitchFamily="34" charset="0"/>
              </a:rPr>
              <a:t>Ventilation och värme i lägenheter</a:t>
            </a:r>
          </a:p>
          <a:p>
            <a:r>
              <a:rPr lang="sv-SE" sz="1200" dirty="0">
                <a:latin typeface="Arial" panose="020B0604020202020204" pitchFamily="34" charset="0"/>
                <a:cs typeface="Arial" panose="020B0604020202020204" pitchFamily="34" charset="0"/>
              </a:rPr>
              <a:t>Lågspänningssystem för eldistribution</a:t>
            </a:r>
          </a:p>
          <a:p>
            <a:r>
              <a:rPr lang="sv-SE" sz="1200" dirty="0">
                <a:latin typeface="Arial" panose="020B0604020202020204" pitchFamily="34" charset="0"/>
                <a:cs typeface="Arial" panose="020B0604020202020204" pitchFamily="34" charset="0"/>
              </a:rPr>
              <a:t>Egenkontroll och tillsyn av boendemiljö enl. miljöbanken</a:t>
            </a:r>
          </a:p>
          <a:p>
            <a:r>
              <a:rPr lang="sv-SE" sz="1200" dirty="0">
                <a:latin typeface="Arial" panose="020B0604020202020204" pitchFamily="34" charset="0"/>
                <a:cs typeface="Arial" panose="020B0604020202020204" pitchFamily="34" charset="0"/>
              </a:rPr>
              <a:t>Radonmätning</a:t>
            </a:r>
          </a:p>
          <a:p>
            <a:r>
              <a:rPr lang="sv-SE" sz="1200" dirty="0">
                <a:latin typeface="Arial" panose="020B0604020202020204" pitchFamily="34" charset="0"/>
                <a:cs typeface="Arial" panose="020B0604020202020204" pitchFamily="34" charset="0"/>
              </a:rPr>
              <a:t>Energideklaration</a:t>
            </a:r>
          </a:p>
          <a:p>
            <a:endParaRPr lang="sv-SE" sz="1200" dirty="0">
              <a:latin typeface="Arial" panose="020B0604020202020204" pitchFamily="34" charset="0"/>
              <a:cs typeface="Arial" panose="020B0604020202020204" pitchFamily="34" charset="0"/>
            </a:endParaRPr>
          </a:p>
        </p:txBody>
      </p:sp>
      <p:sp>
        <p:nvSpPr>
          <p:cNvPr id="3" name="Platshållare för bildnummer 2"/>
          <p:cNvSpPr>
            <a:spLocks noGrp="1"/>
          </p:cNvSpPr>
          <p:nvPr>
            <p:ph type="sldNum" sz="quarter" idx="12"/>
          </p:nvPr>
        </p:nvSpPr>
        <p:spPr/>
        <p:txBody>
          <a:bodyPr/>
          <a:lstStyle/>
          <a:p>
            <a:fld id="{2F89B3F1-5101-C448-BDD8-E136015A573A}" type="slidenum">
              <a:rPr lang="sv-SE" smtClean="0"/>
              <a:t>22</a:t>
            </a:fld>
            <a:endParaRPr lang="sv-SE" dirty="0"/>
          </a:p>
        </p:txBody>
      </p:sp>
      <p:sp>
        <p:nvSpPr>
          <p:cNvPr id="6" name="textruta 5"/>
          <p:cNvSpPr txBox="1"/>
          <p:nvPr/>
        </p:nvSpPr>
        <p:spPr>
          <a:xfrm>
            <a:off x="457200" y="5957249"/>
            <a:ext cx="4328556" cy="595312"/>
          </a:xfrm>
          <a:prstGeom prst="rect">
            <a:avLst/>
          </a:prstGeom>
          <a:noFill/>
        </p:spPr>
        <p:txBody>
          <a:bodyPr wrap="square" rtlCol="0">
            <a:spAutoFit/>
          </a:bodyPr>
          <a:lstStyle/>
          <a:p>
            <a:endParaRPr lang="sv-SE" dirty="0"/>
          </a:p>
        </p:txBody>
      </p:sp>
      <p:pic>
        <p:nvPicPr>
          <p:cNvPr id="7" name="Bildobjekt 6" descr="C:\Users\Agare\Downloads\Brf Trädgårde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552" y="6126163"/>
            <a:ext cx="2886297" cy="337830"/>
          </a:xfrm>
          <a:prstGeom prst="rect">
            <a:avLst/>
          </a:prstGeom>
          <a:noFill/>
          <a:ln>
            <a:noFill/>
          </a:ln>
        </p:spPr>
      </p:pic>
      <p:cxnSp>
        <p:nvCxnSpPr>
          <p:cNvPr id="9" name="Rak 8"/>
          <p:cNvCxnSpPr/>
          <p:nvPr/>
        </p:nvCxnSpPr>
        <p:spPr>
          <a:xfrm flipH="1">
            <a:off x="4230807" y="1255594"/>
            <a:ext cx="27294" cy="4531057"/>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130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579AD9-0343-41C9-A475-8ED8D92C39B4}"/>
              </a:ext>
            </a:extLst>
          </p:cNvPr>
          <p:cNvSpPr>
            <a:spLocks noGrp="1"/>
          </p:cNvSpPr>
          <p:nvPr>
            <p:ph type="title"/>
          </p:nvPr>
        </p:nvSpPr>
        <p:spPr/>
        <p:txBody>
          <a:bodyPr>
            <a:normAutofit fontScale="90000"/>
          </a:bodyPr>
          <a:lstStyle/>
          <a:p>
            <a:r>
              <a:rPr lang="sv-SE" b="1" dirty="0"/>
              <a:t>Energioptimering och klimatkontroll</a:t>
            </a:r>
          </a:p>
        </p:txBody>
      </p:sp>
      <p:sp>
        <p:nvSpPr>
          <p:cNvPr id="3" name="Platshållare för bildnummer 2">
            <a:extLst>
              <a:ext uri="{FF2B5EF4-FFF2-40B4-BE49-F238E27FC236}">
                <a16:creationId xmlns:a16="http://schemas.microsoft.com/office/drawing/2014/main" id="{8A544DB2-72AA-48B3-B04C-FFF6730C3BD1}"/>
              </a:ext>
            </a:extLst>
          </p:cNvPr>
          <p:cNvSpPr>
            <a:spLocks noGrp="1"/>
          </p:cNvSpPr>
          <p:nvPr>
            <p:ph type="sldNum" sz="quarter" idx="12"/>
          </p:nvPr>
        </p:nvSpPr>
        <p:spPr/>
        <p:txBody>
          <a:bodyPr/>
          <a:lstStyle/>
          <a:p>
            <a:fld id="{2F89B3F1-5101-C448-BDD8-E136015A573A}" type="slidenum">
              <a:rPr lang="sv-SE" smtClean="0"/>
              <a:t>23</a:t>
            </a:fld>
            <a:endParaRPr lang="sv-SE" dirty="0"/>
          </a:p>
        </p:txBody>
      </p:sp>
      <p:pic>
        <p:nvPicPr>
          <p:cNvPr id="5" name="Bildobjekt 4">
            <a:extLst>
              <a:ext uri="{FF2B5EF4-FFF2-40B4-BE49-F238E27FC236}">
                <a16:creationId xmlns:a16="http://schemas.microsoft.com/office/drawing/2014/main" id="{41995A66-65E0-4218-930D-8F377A607BE4}"/>
              </a:ext>
            </a:extLst>
          </p:cNvPr>
          <p:cNvPicPr>
            <a:picLocks noChangeAspect="1"/>
          </p:cNvPicPr>
          <p:nvPr/>
        </p:nvPicPr>
        <p:blipFill>
          <a:blip r:embed="rId2"/>
          <a:stretch>
            <a:fillRect/>
          </a:stretch>
        </p:blipFill>
        <p:spPr>
          <a:xfrm>
            <a:off x="1364566" y="1417638"/>
            <a:ext cx="6189785" cy="4748432"/>
          </a:xfrm>
          <a:prstGeom prst="rect">
            <a:avLst/>
          </a:prstGeom>
        </p:spPr>
      </p:pic>
      <p:sp>
        <p:nvSpPr>
          <p:cNvPr id="4" name="textruta 3">
            <a:extLst>
              <a:ext uri="{FF2B5EF4-FFF2-40B4-BE49-F238E27FC236}">
                <a16:creationId xmlns:a16="http://schemas.microsoft.com/office/drawing/2014/main" id="{A6141C06-0735-42BF-88DC-214C934E4F86}"/>
              </a:ext>
            </a:extLst>
          </p:cNvPr>
          <p:cNvSpPr txBox="1"/>
          <p:nvPr/>
        </p:nvSpPr>
        <p:spPr>
          <a:xfrm>
            <a:off x="1463040" y="4932530"/>
            <a:ext cx="3108960" cy="1200329"/>
          </a:xfrm>
          <a:prstGeom prst="rect">
            <a:avLst/>
          </a:prstGeom>
          <a:noFill/>
        </p:spPr>
        <p:txBody>
          <a:bodyPr wrap="square" rtlCol="0">
            <a:spAutoFit/>
          </a:bodyPr>
          <a:lstStyle/>
          <a:p>
            <a:r>
              <a:rPr lang="sv-SE" b="1" dirty="0"/>
              <a:t>Klimatrapport varje vecka</a:t>
            </a:r>
          </a:p>
          <a:p>
            <a:r>
              <a:rPr lang="sv-SE" b="1" dirty="0"/>
              <a:t>med rumstemperaturer, fukt, energiförbrukning kWh/kvm, minskad koldioxidutsläpp</a:t>
            </a:r>
          </a:p>
        </p:txBody>
      </p:sp>
      <p:sp>
        <p:nvSpPr>
          <p:cNvPr id="7" name="textruta 6">
            <a:extLst>
              <a:ext uri="{FF2B5EF4-FFF2-40B4-BE49-F238E27FC236}">
                <a16:creationId xmlns:a16="http://schemas.microsoft.com/office/drawing/2014/main" id="{EB8B356E-DBAD-4EE3-8A49-187510C1F8C1}"/>
              </a:ext>
            </a:extLst>
          </p:cNvPr>
          <p:cNvSpPr txBox="1"/>
          <p:nvPr/>
        </p:nvSpPr>
        <p:spPr>
          <a:xfrm>
            <a:off x="1589649" y="1607918"/>
            <a:ext cx="1617785" cy="461665"/>
          </a:xfrm>
          <a:prstGeom prst="rect">
            <a:avLst/>
          </a:prstGeom>
          <a:noFill/>
        </p:spPr>
        <p:txBody>
          <a:bodyPr wrap="square" rtlCol="0">
            <a:spAutoFit/>
          </a:bodyPr>
          <a:lstStyle/>
          <a:p>
            <a:r>
              <a:rPr lang="sv-SE" sz="2400" b="1" dirty="0"/>
              <a:t>Egain Edge</a:t>
            </a:r>
          </a:p>
        </p:txBody>
      </p:sp>
    </p:spTree>
    <p:extLst>
      <p:ext uri="{BB962C8B-B14F-4D97-AF65-F5344CB8AC3E}">
        <p14:creationId xmlns:p14="http://schemas.microsoft.com/office/powerpoint/2010/main" val="862758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558F58E-93BA-44A3-BCDA-585AFF2E4F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a:extLst>
              <a:ext uri="{FF2B5EF4-FFF2-40B4-BE49-F238E27FC236}">
                <a16:creationId xmlns:a16="http://schemas.microsoft.com/office/drawing/2014/main" id="{BCD0BBC1-A7D4-445D-98AC-95A6A45D8EB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0861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8" name="Bildobjekt 7" descr="En bild som visar person, håller, hand, liten&#10;&#10;Beskrivning genererad med mycket hög exakthet">
            <a:extLst>
              <a:ext uri="{FF2B5EF4-FFF2-40B4-BE49-F238E27FC236}">
                <a16:creationId xmlns:a16="http://schemas.microsoft.com/office/drawing/2014/main" id="{2DF368BA-091D-4FE7-A9E3-B376965A04B0}"/>
              </a:ext>
            </a:extLst>
          </p:cNvPr>
          <p:cNvPicPr>
            <a:picLocks noChangeAspect="1"/>
          </p:cNvPicPr>
          <p:nvPr/>
        </p:nvPicPr>
        <p:blipFill rotWithShape="1">
          <a:blip r:embed="rId2"/>
          <a:srcRect l="14392" r="16941"/>
          <a:stretch/>
        </p:blipFill>
        <p:spPr>
          <a:xfrm>
            <a:off x="4434843" y="1181686"/>
            <a:ext cx="3897739" cy="5676314"/>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2" name="Rubrik 1">
            <a:extLst>
              <a:ext uri="{FF2B5EF4-FFF2-40B4-BE49-F238E27FC236}">
                <a16:creationId xmlns:a16="http://schemas.microsoft.com/office/drawing/2014/main" id="{47134868-032C-438E-AFFC-02C5537DAEEF}"/>
              </a:ext>
            </a:extLst>
          </p:cNvPr>
          <p:cNvSpPr>
            <a:spLocks noGrp="1"/>
          </p:cNvSpPr>
          <p:nvPr>
            <p:ph type="title"/>
          </p:nvPr>
        </p:nvSpPr>
        <p:spPr>
          <a:xfrm>
            <a:off x="491490" y="2671010"/>
            <a:ext cx="3943352" cy="3068599"/>
          </a:xfrm>
        </p:spPr>
        <p:txBody>
          <a:bodyPr vert="horz" lIns="91440" tIns="45720" rIns="91440" bIns="45720" rtlCol="0" anchor="t">
            <a:normAutofit fontScale="90000"/>
          </a:bodyPr>
          <a:lstStyle/>
          <a:p>
            <a:pPr algn="l" defTabSz="914400">
              <a:lnSpc>
                <a:spcPct val="90000"/>
              </a:lnSpc>
            </a:pPr>
            <a:r>
              <a:rPr lang="en-US" sz="4700" b="1" dirty="0" err="1"/>
              <a:t>Radonmätning</a:t>
            </a:r>
            <a:r>
              <a:rPr lang="en-US" sz="4700" b="1" dirty="0"/>
              <a:t> </a:t>
            </a:r>
            <a:r>
              <a:rPr lang="en-US" sz="4700" b="1" dirty="0" err="1"/>
              <a:t>genomförd</a:t>
            </a:r>
            <a:br>
              <a:rPr lang="en-US" sz="4700" b="1" dirty="0"/>
            </a:br>
            <a:r>
              <a:rPr lang="en-US" sz="2400" b="1" dirty="0"/>
              <a:t>20% av </a:t>
            </a:r>
            <a:r>
              <a:rPr lang="en-US" sz="2400" b="1" dirty="0" err="1"/>
              <a:t>lägenheterna</a:t>
            </a:r>
            <a:r>
              <a:rPr lang="en-US" sz="2400" b="1" dirty="0"/>
              <a:t> – </a:t>
            </a:r>
            <a:r>
              <a:rPr lang="en-US" sz="2400" b="1" dirty="0" err="1"/>
              <a:t>sovrum</a:t>
            </a:r>
            <a:r>
              <a:rPr lang="en-US" sz="2400" b="1" dirty="0"/>
              <a:t> + </a:t>
            </a:r>
            <a:r>
              <a:rPr lang="en-US" sz="2400" b="1" dirty="0" err="1"/>
              <a:t>vardagsrum</a:t>
            </a:r>
            <a:r>
              <a:rPr lang="en-US" sz="2400" b="1" dirty="0"/>
              <a:t> på </a:t>
            </a:r>
            <a:r>
              <a:rPr lang="en-US" sz="2400" b="1" dirty="0" err="1"/>
              <a:t>varje</a:t>
            </a:r>
            <a:r>
              <a:rPr lang="en-US" sz="2400" b="1" dirty="0"/>
              <a:t> </a:t>
            </a:r>
            <a:r>
              <a:rPr lang="en-US" sz="2400" b="1" dirty="0" err="1"/>
              <a:t>vånings</a:t>
            </a:r>
            <a:r>
              <a:rPr lang="en-US" sz="2400" b="1" dirty="0"/>
              <a:t>-plan </a:t>
            </a:r>
            <a:r>
              <a:rPr lang="en-US" sz="2400" b="1" dirty="0" err="1"/>
              <a:t>närmast</a:t>
            </a:r>
            <a:r>
              <a:rPr lang="en-US" sz="2400" b="1" dirty="0"/>
              <a:t> </a:t>
            </a:r>
            <a:r>
              <a:rPr lang="en-US" sz="2400" b="1" dirty="0" err="1"/>
              <a:t>hisschakten</a:t>
            </a:r>
            <a:br>
              <a:rPr lang="en-US" sz="2400" b="1" dirty="0"/>
            </a:br>
            <a:r>
              <a:rPr lang="en-US" sz="2400" b="1" dirty="0" err="1"/>
              <a:t>Resultat</a:t>
            </a:r>
            <a:r>
              <a:rPr lang="en-US" sz="2400" b="1" dirty="0"/>
              <a:t>: </a:t>
            </a:r>
            <a:r>
              <a:rPr lang="en-US" sz="2400" b="1" dirty="0" err="1"/>
              <a:t>Långt</a:t>
            </a:r>
            <a:r>
              <a:rPr lang="en-US" sz="2400" b="1" dirty="0"/>
              <a:t> under </a:t>
            </a:r>
            <a:r>
              <a:rPr lang="en-US" sz="2400" b="1" dirty="0" err="1"/>
              <a:t>tillåtna</a:t>
            </a:r>
            <a:r>
              <a:rPr lang="en-US" sz="2400" b="1" dirty="0"/>
              <a:t> </a:t>
            </a:r>
            <a:r>
              <a:rPr lang="en-US" sz="2400" b="1" dirty="0" err="1"/>
              <a:t>gränsvärden</a:t>
            </a:r>
            <a:r>
              <a:rPr lang="en-US" sz="2400" b="1" dirty="0"/>
              <a:t>.</a:t>
            </a:r>
          </a:p>
        </p:txBody>
      </p:sp>
      <p:sp>
        <p:nvSpPr>
          <p:cNvPr id="3" name="Platshållare för bildnummer 2">
            <a:extLst>
              <a:ext uri="{FF2B5EF4-FFF2-40B4-BE49-F238E27FC236}">
                <a16:creationId xmlns:a16="http://schemas.microsoft.com/office/drawing/2014/main" id="{4C898741-E2B0-4AE2-8F0A-2572B3BFD52A}"/>
              </a:ext>
            </a:extLst>
          </p:cNvPr>
          <p:cNvSpPr>
            <a:spLocks noGrp="1"/>
          </p:cNvSpPr>
          <p:nvPr>
            <p:ph type="sldNum" sz="quarter" idx="12"/>
          </p:nvPr>
        </p:nvSpPr>
        <p:spPr>
          <a:xfrm>
            <a:off x="5585190" y="6356350"/>
            <a:ext cx="274320" cy="365125"/>
          </a:xfrm>
          <a:prstGeom prst="ellipse">
            <a:avLst/>
          </a:prstGeom>
          <a:solidFill>
            <a:srgbClr val="898989"/>
          </a:solidFill>
        </p:spPr>
        <p:txBody>
          <a:bodyPr vert="horz" lIns="91440" tIns="45720" rIns="91440" bIns="45720" rtlCol="0" anchor="ctr">
            <a:normAutofit fontScale="55000" lnSpcReduction="20000"/>
          </a:bodyPr>
          <a:lstStyle/>
          <a:p>
            <a:pPr algn="ctr" defTabSz="914400">
              <a:lnSpc>
                <a:spcPct val="90000"/>
              </a:lnSpc>
              <a:spcAft>
                <a:spcPts val="600"/>
              </a:spcAft>
              <a:defRPr/>
            </a:pPr>
            <a:fld id="{2F89B3F1-5101-C448-BDD8-E136015A573A}" type="slidenum">
              <a:rPr lang="en-US">
                <a:solidFill>
                  <a:srgbClr val="FFFFFF"/>
                </a:solidFill>
                <a:latin typeface="Calibri" panose="020F0502020204030204"/>
              </a:rPr>
              <a:pPr algn="ctr" defTabSz="914400">
                <a:lnSpc>
                  <a:spcPct val="90000"/>
                </a:lnSpc>
                <a:spcAft>
                  <a:spcPts val="600"/>
                </a:spcAft>
                <a:defRPr/>
              </a:pPr>
              <a:t>24</a:t>
            </a:fld>
            <a:endParaRPr lang="en-US">
              <a:solidFill>
                <a:srgbClr val="FFFFFF"/>
              </a:solidFill>
              <a:latin typeface="Calibri" panose="020F0502020204030204"/>
            </a:endParaRPr>
          </a:p>
        </p:txBody>
      </p:sp>
    </p:spTree>
    <p:extLst>
      <p:ext uri="{BB962C8B-B14F-4D97-AF65-F5344CB8AC3E}">
        <p14:creationId xmlns:p14="http://schemas.microsoft.com/office/powerpoint/2010/main" val="293796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477672"/>
            <a:ext cx="8229600" cy="1160059"/>
          </a:xfrm>
        </p:spPr>
        <p:txBody>
          <a:bodyPr>
            <a:normAutofit/>
          </a:bodyPr>
          <a:lstStyle/>
          <a:p>
            <a:r>
              <a:rPr lang="sv-SE" sz="4000" b="1" dirty="0"/>
              <a:t>Ekonomisk strategi</a:t>
            </a:r>
          </a:p>
        </p:txBody>
      </p:sp>
      <p:sp>
        <p:nvSpPr>
          <p:cNvPr id="3" name="Platshållare för innehåll 2"/>
          <p:cNvSpPr>
            <a:spLocks noGrp="1"/>
          </p:cNvSpPr>
          <p:nvPr>
            <p:ph idx="1"/>
          </p:nvPr>
        </p:nvSpPr>
        <p:spPr>
          <a:xfrm>
            <a:off x="611560" y="2488394"/>
            <a:ext cx="8075240" cy="3487104"/>
          </a:xfrm>
        </p:spPr>
        <p:txBody>
          <a:bodyPr>
            <a:normAutofit/>
          </a:bodyPr>
          <a:lstStyle/>
          <a:p>
            <a:pPr marL="0" indent="0">
              <a:buNone/>
            </a:pPr>
            <a:endParaRPr lang="sv-SE" sz="2800" dirty="0"/>
          </a:p>
          <a:p>
            <a:pPr marL="914400" lvl="1" indent="-457200">
              <a:buFont typeface="+mj-lt"/>
              <a:buAutoNum type="arabicPeriod"/>
            </a:pPr>
            <a:r>
              <a:rPr lang="sv-SE" sz="2400" dirty="0"/>
              <a:t>Rörliga lån = Lägre kostnader och valfrihet</a:t>
            </a:r>
          </a:p>
          <a:p>
            <a:pPr marL="914400" lvl="1" indent="-457200">
              <a:buFont typeface="+mj-lt"/>
              <a:buAutoNum type="arabicPeriod"/>
            </a:pPr>
            <a:r>
              <a:rPr lang="sv-SE" sz="2400" dirty="0"/>
              <a:t>Amortering av lånen = Lägre kostnader och minskad riskexponering</a:t>
            </a:r>
          </a:p>
          <a:p>
            <a:pPr marL="914400" lvl="1" indent="-457200">
              <a:buFont typeface="+mj-lt"/>
              <a:buAutoNum type="arabicPeriod"/>
            </a:pPr>
            <a:r>
              <a:rPr lang="sv-SE" sz="2400" dirty="0"/>
              <a:t>Långsiktigt sänka månadsavgifterna = Ökat värdet på vår fastighet</a:t>
            </a:r>
          </a:p>
          <a:p>
            <a:pPr marL="914400" lvl="1" indent="-457200">
              <a:buFont typeface="+mj-lt"/>
              <a:buAutoNum type="arabicPeriod"/>
            </a:pPr>
            <a:r>
              <a:rPr lang="sv-SE" sz="2400" dirty="0"/>
              <a:t>Planering utifrån framtagen underhållsplan = Undvika oplanerade utgifter</a:t>
            </a:r>
          </a:p>
        </p:txBody>
      </p:sp>
      <p:sp>
        <p:nvSpPr>
          <p:cNvPr id="4" name="textruta 3"/>
          <p:cNvSpPr txBox="1"/>
          <p:nvPr/>
        </p:nvSpPr>
        <p:spPr>
          <a:xfrm>
            <a:off x="611560" y="332656"/>
            <a:ext cx="1944216" cy="369332"/>
          </a:xfrm>
          <a:prstGeom prst="rect">
            <a:avLst/>
          </a:prstGeom>
          <a:noFill/>
        </p:spPr>
        <p:txBody>
          <a:bodyPr wrap="square" rtlCol="0">
            <a:spAutoFit/>
          </a:bodyPr>
          <a:lstStyle/>
          <a:p>
            <a:endParaRPr lang="sv-SE" dirty="0"/>
          </a:p>
        </p:txBody>
      </p:sp>
      <p:sp>
        <p:nvSpPr>
          <p:cNvPr id="6" name="Platshållare för bildnummer 5"/>
          <p:cNvSpPr>
            <a:spLocks noGrp="1"/>
          </p:cNvSpPr>
          <p:nvPr>
            <p:ph type="sldNum" sz="quarter" idx="12"/>
          </p:nvPr>
        </p:nvSpPr>
        <p:spPr/>
        <p:txBody>
          <a:bodyPr/>
          <a:lstStyle/>
          <a:p>
            <a:fld id="{2F89B3F1-5101-C448-BDD8-E136015A573A}" type="slidenum">
              <a:rPr lang="sv-SE" smtClean="0"/>
              <a:t>3</a:t>
            </a:fld>
            <a:endParaRPr lang="sv-SE" dirty="0"/>
          </a:p>
        </p:txBody>
      </p:sp>
      <p:pic>
        <p:nvPicPr>
          <p:cNvPr id="7" name="Bildobjekt 6">
            <a:extLst>
              <a:ext uri="{FF2B5EF4-FFF2-40B4-BE49-F238E27FC236}">
                <a16:creationId xmlns:a16="http://schemas.microsoft.com/office/drawing/2014/main" id="{9CFF1086-905E-4B5D-BA5A-554AB2D7684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217778" y="1328334"/>
            <a:ext cx="2141288" cy="1808062"/>
          </a:xfrm>
          <a:prstGeom prst="rect">
            <a:avLst/>
          </a:prstGeom>
        </p:spPr>
      </p:pic>
    </p:spTree>
    <p:extLst>
      <p:ext uri="{BB962C8B-B14F-4D97-AF65-F5344CB8AC3E}">
        <p14:creationId xmlns:p14="http://schemas.microsoft.com/office/powerpoint/2010/main" val="2657051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bildnummer 7"/>
          <p:cNvSpPr>
            <a:spLocks noGrp="1"/>
          </p:cNvSpPr>
          <p:nvPr>
            <p:ph type="sldNum" sz="quarter" idx="12"/>
          </p:nvPr>
        </p:nvSpPr>
        <p:spPr/>
        <p:txBody>
          <a:bodyPr/>
          <a:lstStyle/>
          <a:p>
            <a:fld id="{2F89B3F1-5101-C448-BDD8-E136015A573A}" type="slidenum">
              <a:rPr lang="sv-SE" smtClean="0"/>
              <a:pPr/>
              <a:t>4</a:t>
            </a:fld>
            <a:endParaRPr lang="sv-SE" dirty="0"/>
          </a:p>
        </p:txBody>
      </p:sp>
      <p:sp>
        <p:nvSpPr>
          <p:cNvPr id="2" name="Rubrik 1"/>
          <p:cNvSpPr>
            <a:spLocks noGrp="1"/>
          </p:cNvSpPr>
          <p:nvPr>
            <p:ph type="title" idx="4294967295"/>
          </p:nvPr>
        </p:nvSpPr>
        <p:spPr>
          <a:xfrm>
            <a:off x="914400" y="382588"/>
            <a:ext cx="6865034" cy="690562"/>
          </a:xfrm>
          <a:noFill/>
        </p:spPr>
        <p:txBody>
          <a:bodyPr>
            <a:normAutofit fontScale="90000"/>
          </a:bodyPr>
          <a:lstStyle/>
          <a:p>
            <a:r>
              <a:rPr lang="sv-SE" sz="5400" b="1" dirty="0"/>
              <a:t>Förvaltningsberättelse</a:t>
            </a:r>
          </a:p>
        </p:txBody>
      </p:sp>
      <p:sp>
        <p:nvSpPr>
          <p:cNvPr id="3" name="Platshållare för innehåll 2"/>
          <p:cNvSpPr>
            <a:spLocks noGrp="1"/>
          </p:cNvSpPr>
          <p:nvPr>
            <p:ph idx="4294967295"/>
          </p:nvPr>
        </p:nvSpPr>
        <p:spPr>
          <a:xfrm>
            <a:off x="759656" y="1233488"/>
            <a:ext cx="8384344" cy="498475"/>
          </a:xfrm>
          <a:noFill/>
        </p:spPr>
        <p:txBody>
          <a:bodyPr>
            <a:normAutofit lnSpcReduction="10000"/>
          </a:bodyPr>
          <a:lstStyle/>
          <a:p>
            <a:pPr marL="0" indent="0">
              <a:buNone/>
            </a:pPr>
            <a:r>
              <a:rPr lang="sv-SE" sz="2800" dirty="0"/>
              <a:t>Styrelsens arbetssätt och viktiga händelser under året</a:t>
            </a:r>
          </a:p>
          <a:p>
            <a:pPr marL="0" indent="0">
              <a:buNone/>
            </a:pPr>
            <a:endParaRPr lang="sv-SE" sz="1600" i="1" dirty="0"/>
          </a:p>
          <a:p>
            <a:pPr marL="0" indent="0">
              <a:buNone/>
            </a:pPr>
            <a:endParaRPr lang="sv-SE" sz="1800" i="1" dirty="0"/>
          </a:p>
          <a:p>
            <a:pPr marL="0" indent="0">
              <a:buNone/>
            </a:pPr>
            <a:endParaRPr lang="sv-SE" sz="1800" i="1" dirty="0"/>
          </a:p>
          <a:p>
            <a:pPr marL="0" indent="0">
              <a:buNone/>
            </a:pPr>
            <a:endParaRPr lang="sv-SE" sz="1800" i="1" dirty="0"/>
          </a:p>
          <a:p>
            <a:pPr marL="0" indent="0">
              <a:buNone/>
            </a:pPr>
            <a:endParaRPr lang="sv-SE" sz="2000" dirty="0"/>
          </a:p>
          <a:p>
            <a:pPr lvl="1"/>
            <a:endParaRPr lang="sv-SE" sz="1600" dirty="0"/>
          </a:p>
          <a:p>
            <a:endParaRPr lang="sv-SE" sz="2000" dirty="0"/>
          </a:p>
          <a:p>
            <a:endParaRPr lang="sv-SE" sz="2000" i="1" dirty="0"/>
          </a:p>
          <a:p>
            <a:pPr marL="0" indent="0">
              <a:buNone/>
            </a:pPr>
            <a:endParaRPr lang="sv-SE" sz="2000" i="1" dirty="0"/>
          </a:p>
          <a:p>
            <a:pPr marL="0" indent="0">
              <a:buNone/>
            </a:pPr>
            <a:endParaRPr lang="sv-SE" sz="2000" i="1" dirty="0"/>
          </a:p>
        </p:txBody>
      </p:sp>
      <p:sp>
        <p:nvSpPr>
          <p:cNvPr id="4" name="textruta 3"/>
          <p:cNvSpPr txBox="1"/>
          <p:nvPr/>
        </p:nvSpPr>
        <p:spPr>
          <a:xfrm>
            <a:off x="611560" y="332656"/>
            <a:ext cx="1944216" cy="369332"/>
          </a:xfrm>
          <a:prstGeom prst="rect">
            <a:avLst/>
          </a:prstGeom>
          <a:noFill/>
        </p:spPr>
        <p:txBody>
          <a:bodyPr wrap="square" rtlCol="0">
            <a:spAutoFit/>
          </a:bodyPr>
          <a:lstStyle/>
          <a:p>
            <a:endParaRPr lang="sv-SE" dirty="0"/>
          </a:p>
        </p:txBody>
      </p:sp>
      <p:sp>
        <p:nvSpPr>
          <p:cNvPr id="6" name="textruta 5"/>
          <p:cNvSpPr txBox="1"/>
          <p:nvPr/>
        </p:nvSpPr>
        <p:spPr>
          <a:xfrm>
            <a:off x="759656" y="1941343"/>
            <a:ext cx="3812344" cy="4493538"/>
          </a:xfrm>
          <a:prstGeom prst="rect">
            <a:avLst/>
          </a:prstGeom>
          <a:solidFill>
            <a:schemeClr val="bg1"/>
          </a:solidFill>
        </p:spPr>
        <p:txBody>
          <a:bodyPr wrap="square" rtlCol="0">
            <a:spAutoFit/>
          </a:bodyPr>
          <a:lstStyle/>
          <a:p>
            <a:r>
              <a:rPr lang="sv-SE" sz="2000" b="1" dirty="0"/>
              <a:t>Styrelse</a:t>
            </a:r>
          </a:p>
          <a:p>
            <a:pPr marL="342900" indent="-342900">
              <a:buFont typeface="Arial" panose="020B0604020202020204" pitchFamily="34" charset="0"/>
              <a:buChar char="•"/>
            </a:pPr>
            <a:r>
              <a:rPr lang="sv-SE" sz="1600" dirty="0"/>
              <a:t>Strukturerat arbetssätt</a:t>
            </a:r>
          </a:p>
          <a:p>
            <a:pPr marL="342900" indent="-342900">
              <a:buFont typeface="Arial" panose="020B0604020202020204" pitchFamily="34" charset="0"/>
              <a:buChar char="•"/>
            </a:pPr>
            <a:r>
              <a:rPr lang="sv-SE" sz="1600" dirty="0"/>
              <a:t>Klara ansvarsområden</a:t>
            </a:r>
          </a:p>
          <a:p>
            <a:pPr marL="342900" indent="-342900">
              <a:buFont typeface="Arial" panose="020B0604020202020204" pitchFamily="34" charset="0"/>
              <a:buChar char="•"/>
            </a:pPr>
            <a:r>
              <a:rPr lang="sv-SE" sz="1600" dirty="0"/>
              <a:t>11 protokollförda möten</a:t>
            </a:r>
            <a:endParaRPr lang="sv-SE" sz="2000" dirty="0"/>
          </a:p>
          <a:p>
            <a:r>
              <a:rPr lang="sv-SE" sz="2000" b="1" dirty="0"/>
              <a:t>Kommunikation</a:t>
            </a:r>
          </a:p>
          <a:p>
            <a:pPr marL="285750" indent="-285750">
              <a:buFont typeface="Arial" panose="020B0604020202020204" pitchFamily="34" charset="0"/>
              <a:buChar char="•"/>
            </a:pPr>
            <a:r>
              <a:rPr lang="sv-SE" sz="1600" dirty="0"/>
              <a:t>Hemsidan uppdateras kontinuerligt</a:t>
            </a:r>
          </a:p>
          <a:p>
            <a:pPr marL="285750" indent="-285750">
              <a:buFont typeface="Arial" panose="020B0604020202020204" pitchFamily="34" charset="0"/>
              <a:buChar char="•"/>
            </a:pPr>
            <a:r>
              <a:rPr lang="sv-SE" sz="1600" dirty="0"/>
              <a:t>Välkomstbroschyr 2018 (utgåva nr 3)</a:t>
            </a:r>
          </a:p>
          <a:p>
            <a:pPr marL="285750" indent="-285750">
              <a:buFont typeface="Arial" panose="020B0604020202020204" pitchFamily="34" charset="0"/>
              <a:buChar char="•"/>
            </a:pPr>
            <a:r>
              <a:rPr lang="sv-SE" sz="1600" dirty="0"/>
              <a:t>8 st. medlemsbrev &amp; 2 st. infobrev</a:t>
            </a:r>
          </a:p>
          <a:p>
            <a:pPr marL="285750" indent="-285750">
              <a:buFont typeface="Arial" panose="020B0604020202020204" pitchFamily="34" charset="0"/>
              <a:buChar char="•"/>
            </a:pPr>
            <a:r>
              <a:rPr lang="sv-SE" sz="1600" dirty="0"/>
              <a:t>Muntlig info på städdagar</a:t>
            </a:r>
          </a:p>
          <a:p>
            <a:r>
              <a:rPr lang="sv-SE" sz="2000" b="1" dirty="0"/>
              <a:t>Ekonomi</a:t>
            </a:r>
          </a:p>
          <a:p>
            <a:pPr marL="285750" indent="-285750">
              <a:buFont typeface="Arial" panose="020B0604020202020204" pitchFamily="34" charset="0"/>
              <a:buChar char="•"/>
            </a:pPr>
            <a:r>
              <a:rPr lang="sv-SE" sz="1600" dirty="0"/>
              <a:t>Efterskänkt månadsavgiften för december</a:t>
            </a:r>
          </a:p>
          <a:p>
            <a:pPr marL="285750" indent="-285750">
              <a:buFont typeface="Arial" panose="020B0604020202020204" pitchFamily="34" charset="0"/>
              <a:buChar char="•"/>
            </a:pPr>
            <a:r>
              <a:rPr lang="sv-SE" sz="1600" dirty="0"/>
              <a:t>Omförhandlat föreningens lån, och amorterat 1,5 MSEK</a:t>
            </a:r>
          </a:p>
          <a:p>
            <a:pPr marL="742950" lvl="1" indent="-285750">
              <a:buFont typeface="Arial" panose="020B0604020202020204" pitchFamily="34" charset="0"/>
              <a:buChar char="•"/>
            </a:pPr>
            <a:endParaRPr lang="sv-SE" sz="1600" dirty="0"/>
          </a:p>
          <a:p>
            <a:pPr lvl="1"/>
            <a:endParaRPr lang="sv-SE" sz="1600" dirty="0"/>
          </a:p>
          <a:p>
            <a:endParaRPr lang="sv-SE" dirty="0"/>
          </a:p>
        </p:txBody>
      </p:sp>
      <p:sp>
        <p:nvSpPr>
          <p:cNvPr id="7" name="textruta 6"/>
          <p:cNvSpPr txBox="1"/>
          <p:nvPr/>
        </p:nvSpPr>
        <p:spPr>
          <a:xfrm>
            <a:off x="4572000" y="1941342"/>
            <a:ext cx="3812344" cy="3939540"/>
          </a:xfrm>
          <a:prstGeom prst="rect">
            <a:avLst/>
          </a:prstGeom>
          <a:solidFill>
            <a:schemeClr val="bg1"/>
          </a:solidFill>
        </p:spPr>
        <p:txBody>
          <a:bodyPr wrap="square" rtlCol="0">
            <a:spAutoFit/>
          </a:bodyPr>
          <a:lstStyle/>
          <a:p>
            <a:pPr lvl="1"/>
            <a:r>
              <a:rPr lang="sv-SE" sz="2000" b="1" dirty="0"/>
              <a:t>Övriga händelser</a:t>
            </a:r>
          </a:p>
          <a:p>
            <a:pPr marL="742950" lvl="1" indent="-285750">
              <a:buFont typeface="Arial" panose="020B0604020202020204" pitchFamily="34" charset="0"/>
              <a:buChar char="•"/>
            </a:pPr>
            <a:r>
              <a:rPr lang="sv-SE" dirty="0"/>
              <a:t>Energioptimeringssystem och klimatkontroll av våra lägenheter</a:t>
            </a:r>
          </a:p>
          <a:p>
            <a:pPr marL="742950" lvl="1" indent="-285750">
              <a:buFont typeface="Arial" panose="020B0604020202020204" pitchFamily="34" charset="0"/>
              <a:buChar char="•"/>
            </a:pPr>
            <a:r>
              <a:rPr lang="sv-SE" dirty="0"/>
              <a:t>Radonmätning genomförd</a:t>
            </a:r>
          </a:p>
          <a:p>
            <a:pPr marL="742950" lvl="1" indent="-285750">
              <a:buFont typeface="Arial" panose="020B0604020202020204" pitchFamily="34" charset="0"/>
              <a:buChar char="•"/>
            </a:pPr>
            <a:r>
              <a:rPr lang="sv-SE" dirty="0"/>
              <a:t>Tecknat nytt och bättre förvaltningsavtal med Botrygg </a:t>
            </a:r>
          </a:p>
          <a:p>
            <a:pPr marL="742950" lvl="1" indent="-285750">
              <a:buFont typeface="Arial" panose="020B0604020202020204" pitchFamily="34" charset="0"/>
              <a:buChar char="•"/>
            </a:pPr>
            <a:r>
              <a:rPr lang="sv-SE" dirty="0"/>
              <a:t>Förbättrad skötsel av vår utemiljö</a:t>
            </a:r>
          </a:p>
          <a:p>
            <a:pPr marL="742950" lvl="1" indent="-285750">
              <a:buFont typeface="Arial" panose="020B0604020202020204" pitchFamily="34" charset="0"/>
              <a:buChar char="•"/>
            </a:pPr>
            <a:r>
              <a:rPr lang="sv-SE" dirty="0"/>
              <a:t>Avtal med rörfirmor</a:t>
            </a:r>
          </a:p>
          <a:p>
            <a:pPr marL="742950" lvl="1" indent="-285750">
              <a:buFont typeface="Arial" panose="020B0604020202020204" pitchFamily="34" charset="0"/>
              <a:buChar char="•"/>
            </a:pPr>
            <a:r>
              <a:rPr lang="sv-SE" dirty="0"/>
              <a:t>Två städdagar, vår och höst</a:t>
            </a:r>
          </a:p>
          <a:p>
            <a:pPr marL="742950" lvl="1" indent="-285750">
              <a:buFont typeface="Arial" panose="020B0604020202020204" pitchFamily="34" charset="0"/>
              <a:buChar char="•"/>
            </a:pPr>
            <a:r>
              <a:rPr lang="sv-SE" dirty="0"/>
              <a:t>Nya trivsel- och ordningsregler</a:t>
            </a:r>
          </a:p>
          <a:p>
            <a:pPr marL="742950" lvl="1" indent="-285750">
              <a:buFont typeface="Arial" panose="020B0604020202020204" pitchFamily="34" charset="0"/>
              <a:buChar char="•"/>
            </a:pPr>
            <a:endParaRPr lang="sv-SE" sz="1600" dirty="0"/>
          </a:p>
          <a:p>
            <a:pPr lvl="1"/>
            <a:endParaRPr lang="sv-SE" sz="1600" dirty="0"/>
          </a:p>
        </p:txBody>
      </p:sp>
      <p:pic>
        <p:nvPicPr>
          <p:cNvPr id="1026" name="Picture 2" descr="C:\Users\Agare\Downloads\Brf Trädgården.jpg">
            <a:extLst>
              <a:ext uri="{FF2B5EF4-FFF2-40B4-BE49-F238E27FC236}">
                <a16:creationId xmlns:a16="http://schemas.microsoft.com/office/drawing/2014/main" id="{643C640F-078F-4376-AD92-7782A8484D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56" y="6114351"/>
            <a:ext cx="3460651" cy="451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266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BB3D78-604D-49BC-A947-97A9932C5C50}"/>
              </a:ext>
            </a:extLst>
          </p:cNvPr>
          <p:cNvSpPr>
            <a:spLocks noGrp="1"/>
          </p:cNvSpPr>
          <p:nvPr>
            <p:ph type="title"/>
          </p:nvPr>
        </p:nvSpPr>
        <p:spPr/>
        <p:txBody>
          <a:bodyPr>
            <a:normAutofit fontScale="90000"/>
          </a:bodyPr>
          <a:lstStyle/>
          <a:p>
            <a:br>
              <a:rPr lang="sv-SE" sz="4800" b="1" dirty="0"/>
            </a:br>
            <a:r>
              <a:rPr lang="sv-SE" sz="5300" b="1" dirty="0"/>
              <a:t>Flerårsöversikt</a:t>
            </a:r>
          </a:p>
        </p:txBody>
      </p:sp>
      <p:sp>
        <p:nvSpPr>
          <p:cNvPr id="3" name="Platshållare för bildnummer 2">
            <a:extLst>
              <a:ext uri="{FF2B5EF4-FFF2-40B4-BE49-F238E27FC236}">
                <a16:creationId xmlns:a16="http://schemas.microsoft.com/office/drawing/2014/main" id="{289EF137-2D57-4B72-A832-7C9AD6FA9D5A}"/>
              </a:ext>
            </a:extLst>
          </p:cNvPr>
          <p:cNvSpPr>
            <a:spLocks noGrp="1"/>
          </p:cNvSpPr>
          <p:nvPr>
            <p:ph type="sldNum" sz="quarter" idx="12"/>
          </p:nvPr>
        </p:nvSpPr>
        <p:spPr/>
        <p:txBody>
          <a:bodyPr/>
          <a:lstStyle/>
          <a:p>
            <a:fld id="{2F89B3F1-5101-C448-BDD8-E136015A573A}" type="slidenum">
              <a:rPr lang="sv-SE" smtClean="0"/>
              <a:t>5</a:t>
            </a:fld>
            <a:endParaRPr lang="sv-SE" dirty="0"/>
          </a:p>
        </p:txBody>
      </p:sp>
      <p:graphicFrame>
        <p:nvGraphicFramePr>
          <p:cNvPr id="4" name="Tabell 3">
            <a:extLst>
              <a:ext uri="{FF2B5EF4-FFF2-40B4-BE49-F238E27FC236}">
                <a16:creationId xmlns:a16="http://schemas.microsoft.com/office/drawing/2014/main" id="{58E2BFED-CE59-4FF4-8660-8A481F794386}"/>
              </a:ext>
            </a:extLst>
          </p:cNvPr>
          <p:cNvGraphicFramePr>
            <a:graphicFrameLocks noGrp="1"/>
          </p:cNvGraphicFramePr>
          <p:nvPr>
            <p:extLst>
              <p:ext uri="{D42A27DB-BD31-4B8C-83A1-F6EECF244321}">
                <p14:modId xmlns:p14="http://schemas.microsoft.com/office/powerpoint/2010/main" val="3472049585"/>
              </p:ext>
            </p:extLst>
          </p:nvPr>
        </p:nvGraphicFramePr>
        <p:xfrm>
          <a:off x="1371600" y="2134394"/>
          <a:ext cx="6400800" cy="1752600"/>
        </p:xfrm>
        <a:graphic>
          <a:graphicData uri="http://schemas.openxmlformats.org/drawingml/2006/table">
            <a:tbl>
              <a:tblPr firstRow="1" bandRow="1">
                <a:tableStyleId>{5C22544A-7EE6-4342-B048-85BDC9FD1C3A}</a:tableStyleId>
              </a:tblPr>
              <a:tblGrid>
                <a:gridCol w="2665828">
                  <a:extLst>
                    <a:ext uri="{9D8B030D-6E8A-4147-A177-3AD203B41FA5}">
                      <a16:colId xmlns:a16="http://schemas.microsoft.com/office/drawing/2014/main" val="2741745203"/>
                    </a:ext>
                  </a:extLst>
                </a:gridCol>
                <a:gridCol w="893298">
                  <a:extLst>
                    <a:ext uri="{9D8B030D-6E8A-4147-A177-3AD203B41FA5}">
                      <a16:colId xmlns:a16="http://schemas.microsoft.com/office/drawing/2014/main" val="3099102128"/>
                    </a:ext>
                  </a:extLst>
                </a:gridCol>
                <a:gridCol w="956603">
                  <a:extLst>
                    <a:ext uri="{9D8B030D-6E8A-4147-A177-3AD203B41FA5}">
                      <a16:colId xmlns:a16="http://schemas.microsoft.com/office/drawing/2014/main" val="3910440301"/>
                    </a:ext>
                  </a:extLst>
                </a:gridCol>
                <a:gridCol w="998806">
                  <a:extLst>
                    <a:ext uri="{9D8B030D-6E8A-4147-A177-3AD203B41FA5}">
                      <a16:colId xmlns:a16="http://schemas.microsoft.com/office/drawing/2014/main" val="1755756227"/>
                    </a:ext>
                  </a:extLst>
                </a:gridCol>
                <a:gridCol w="886265">
                  <a:extLst>
                    <a:ext uri="{9D8B030D-6E8A-4147-A177-3AD203B41FA5}">
                      <a16:colId xmlns:a16="http://schemas.microsoft.com/office/drawing/2014/main" val="1598951158"/>
                    </a:ext>
                  </a:extLst>
                </a:gridCol>
              </a:tblGrid>
              <a:tr h="370840">
                <a:tc>
                  <a:txBody>
                    <a:bodyPr/>
                    <a:lstStyle/>
                    <a:p>
                      <a:endParaRPr lang="sv-SE" dirty="0"/>
                    </a:p>
                  </a:txBody>
                  <a:tcPr/>
                </a:tc>
                <a:tc>
                  <a:txBody>
                    <a:bodyPr/>
                    <a:lstStyle/>
                    <a:p>
                      <a:pPr algn="r"/>
                      <a:r>
                        <a:rPr lang="sv-SE" dirty="0"/>
                        <a:t>2017</a:t>
                      </a:r>
                    </a:p>
                  </a:txBody>
                  <a:tcPr/>
                </a:tc>
                <a:tc>
                  <a:txBody>
                    <a:bodyPr/>
                    <a:lstStyle/>
                    <a:p>
                      <a:pPr algn="r"/>
                      <a:r>
                        <a:rPr lang="sv-SE" dirty="0"/>
                        <a:t>2016</a:t>
                      </a:r>
                    </a:p>
                  </a:txBody>
                  <a:tcPr/>
                </a:tc>
                <a:tc>
                  <a:txBody>
                    <a:bodyPr/>
                    <a:lstStyle/>
                    <a:p>
                      <a:pPr algn="r"/>
                      <a:r>
                        <a:rPr lang="sv-SE" dirty="0"/>
                        <a:t>2015</a:t>
                      </a:r>
                    </a:p>
                  </a:txBody>
                  <a:tcPr/>
                </a:tc>
                <a:tc>
                  <a:txBody>
                    <a:bodyPr/>
                    <a:lstStyle/>
                    <a:p>
                      <a:pPr algn="r"/>
                      <a:r>
                        <a:rPr lang="sv-SE" dirty="0"/>
                        <a:t>2014</a:t>
                      </a:r>
                    </a:p>
                  </a:txBody>
                  <a:tcPr/>
                </a:tc>
                <a:extLst>
                  <a:ext uri="{0D108BD9-81ED-4DB2-BD59-A6C34878D82A}">
                    <a16:rowId xmlns:a16="http://schemas.microsoft.com/office/drawing/2014/main" val="1934971782"/>
                  </a:ext>
                </a:extLst>
              </a:tr>
              <a:tr h="370840">
                <a:tc>
                  <a:txBody>
                    <a:bodyPr/>
                    <a:lstStyle/>
                    <a:p>
                      <a:r>
                        <a:rPr lang="sv-SE" dirty="0"/>
                        <a:t>Nettoomsättning (Tkr)</a:t>
                      </a:r>
                    </a:p>
                  </a:txBody>
                  <a:tcPr/>
                </a:tc>
                <a:tc>
                  <a:txBody>
                    <a:bodyPr/>
                    <a:lstStyle/>
                    <a:p>
                      <a:pPr algn="r"/>
                      <a:r>
                        <a:rPr lang="sv-SE" dirty="0"/>
                        <a:t>3 768</a:t>
                      </a:r>
                    </a:p>
                  </a:txBody>
                  <a:tcPr/>
                </a:tc>
                <a:tc>
                  <a:txBody>
                    <a:bodyPr/>
                    <a:lstStyle/>
                    <a:p>
                      <a:pPr algn="r"/>
                      <a:r>
                        <a:rPr lang="sv-SE" dirty="0"/>
                        <a:t>4 358</a:t>
                      </a:r>
                    </a:p>
                  </a:txBody>
                  <a:tcPr/>
                </a:tc>
                <a:tc>
                  <a:txBody>
                    <a:bodyPr/>
                    <a:lstStyle/>
                    <a:p>
                      <a:pPr algn="r"/>
                      <a:r>
                        <a:rPr lang="sv-SE" dirty="0"/>
                        <a:t>4 595</a:t>
                      </a:r>
                    </a:p>
                  </a:txBody>
                  <a:tcPr/>
                </a:tc>
                <a:tc>
                  <a:txBody>
                    <a:bodyPr/>
                    <a:lstStyle/>
                    <a:p>
                      <a:pPr algn="r"/>
                      <a:r>
                        <a:rPr lang="sv-SE" dirty="0"/>
                        <a:t>4 200</a:t>
                      </a:r>
                    </a:p>
                  </a:txBody>
                  <a:tcPr/>
                </a:tc>
                <a:extLst>
                  <a:ext uri="{0D108BD9-81ED-4DB2-BD59-A6C34878D82A}">
                    <a16:rowId xmlns:a16="http://schemas.microsoft.com/office/drawing/2014/main" val="122879674"/>
                  </a:ext>
                </a:extLst>
              </a:tr>
              <a:tr h="370840">
                <a:tc>
                  <a:txBody>
                    <a:bodyPr/>
                    <a:lstStyle/>
                    <a:p>
                      <a:r>
                        <a:rPr lang="sv-SE" dirty="0"/>
                        <a:t>Resultat efter finansiella poster (Tkr)</a:t>
                      </a:r>
                    </a:p>
                  </a:txBody>
                  <a:tcPr/>
                </a:tc>
                <a:tc>
                  <a:txBody>
                    <a:bodyPr/>
                    <a:lstStyle/>
                    <a:p>
                      <a:pPr algn="r"/>
                      <a:r>
                        <a:rPr lang="sv-SE" dirty="0"/>
                        <a:t>826</a:t>
                      </a:r>
                    </a:p>
                  </a:txBody>
                  <a:tcPr/>
                </a:tc>
                <a:tc>
                  <a:txBody>
                    <a:bodyPr/>
                    <a:lstStyle/>
                    <a:p>
                      <a:pPr algn="r"/>
                      <a:r>
                        <a:rPr lang="sv-SE" dirty="0"/>
                        <a:t>1 319</a:t>
                      </a:r>
                    </a:p>
                  </a:txBody>
                  <a:tcPr/>
                </a:tc>
                <a:tc>
                  <a:txBody>
                    <a:bodyPr/>
                    <a:lstStyle/>
                    <a:p>
                      <a:pPr algn="r"/>
                      <a:r>
                        <a:rPr lang="sv-SE" dirty="0"/>
                        <a:t>1 409</a:t>
                      </a:r>
                    </a:p>
                  </a:txBody>
                  <a:tcPr/>
                </a:tc>
                <a:tc>
                  <a:txBody>
                    <a:bodyPr/>
                    <a:lstStyle/>
                    <a:p>
                      <a:pPr algn="r"/>
                      <a:r>
                        <a:rPr lang="sv-SE" dirty="0"/>
                        <a:t>676</a:t>
                      </a:r>
                    </a:p>
                  </a:txBody>
                  <a:tcPr/>
                </a:tc>
                <a:extLst>
                  <a:ext uri="{0D108BD9-81ED-4DB2-BD59-A6C34878D82A}">
                    <a16:rowId xmlns:a16="http://schemas.microsoft.com/office/drawing/2014/main" val="951196306"/>
                  </a:ext>
                </a:extLst>
              </a:tr>
              <a:tr h="370840">
                <a:tc>
                  <a:txBody>
                    <a:bodyPr/>
                    <a:lstStyle/>
                    <a:p>
                      <a:r>
                        <a:rPr lang="sv-SE" dirty="0"/>
                        <a:t>Soliditet ( %)</a:t>
                      </a:r>
                    </a:p>
                  </a:txBody>
                  <a:tcPr/>
                </a:tc>
                <a:tc>
                  <a:txBody>
                    <a:bodyPr/>
                    <a:lstStyle/>
                    <a:p>
                      <a:pPr algn="r"/>
                      <a:r>
                        <a:rPr lang="sv-SE" dirty="0"/>
                        <a:t>61,0</a:t>
                      </a:r>
                    </a:p>
                  </a:txBody>
                  <a:tcPr/>
                </a:tc>
                <a:tc>
                  <a:txBody>
                    <a:bodyPr/>
                    <a:lstStyle/>
                    <a:p>
                      <a:pPr algn="r"/>
                      <a:r>
                        <a:rPr lang="sv-SE" dirty="0"/>
                        <a:t>60,3</a:t>
                      </a:r>
                    </a:p>
                  </a:txBody>
                  <a:tcPr/>
                </a:tc>
                <a:tc>
                  <a:txBody>
                    <a:bodyPr/>
                    <a:lstStyle/>
                    <a:p>
                      <a:pPr algn="r"/>
                      <a:r>
                        <a:rPr lang="sv-SE" dirty="0"/>
                        <a:t>60,0</a:t>
                      </a:r>
                    </a:p>
                  </a:txBody>
                  <a:tcPr/>
                </a:tc>
                <a:tc>
                  <a:txBody>
                    <a:bodyPr/>
                    <a:lstStyle/>
                    <a:p>
                      <a:pPr algn="r"/>
                      <a:r>
                        <a:rPr lang="sv-SE" dirty="0"/>
                        <a:t>59,6</a:t>
                      </a:r>
                    </a:p>
                  </a:txBody>
                  <a:tcPr/>
                </a:tc>
                <a:extLst>
                  <a:ext uri="{0D108BD9-81ED-4DB2-BD59-A6C34878D82A}">
                    <a16:rowId xmlns:a16="http://schemas.microsoft.com/office/drawing/2014/main" val="568216619"/>
                  </a:ext>
                </a:extLst>
              </a:tr>
            </a:tbl>
          </a:graphicData>
        </a:graphic>
      </p:graphicFrame>
      <p:pic>
        <p:nvPicPr>
          <p:cNvPr id="5122" name="Picture 2" descr="C:\Users\Agare\Downloads\Brf Trädgården.jpg">
            <a:extLst>
              <a:ext uri="{FF2B5EF4-FFF2-40B4-BE49-F238E27FC236}">
                <a16:creationId xmlns:a16="http://schemas.microsoft.com/office/drawing/2014/main" id="{1036340C-369D-4B57-93C4-858045F919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612" y="6123227"/>
            <a:ext cx="3176733" cy="414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250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03922D-8880-4949-953E-B4AA919AE29A}"/>
              </a:ext>
            </a:extLst>
          </p:cNvPr>
          <p:cNvSpPr>
            <a:spLocks noGrp="1"/>
          </p:cNvSpPr>
          <p:nvPr>
            <p:ph type="title"/>
          </p:nvPr>
        </p:nvSpPr>
        <p:spPr/>
        <p:txBody>
          <a:bodyPr>
            <a:normAutofit fontScale="90000"/>
          </a:bodyPr>
          <a:lstStyle/>
          <a:p>
            <a:br>
              <a:rPr lang="sv-SE" sz="5300" b="1" dirty="0"/>
            </a:br>
            <a:r>
              <a:rPr lang="sv-SE" sz="5300" b="1" dirty="0"/>
              <a:t>Balansräkning</a:t>
            </a:r>
            <a:br>
              <a:rPr lang="sv-SE" dirty="0"/>
            </a:br>
            <a:endParaRPr lang="sv-SE" dirty="0"/>
          </a:p>
        </p:txBody>
      </p:sp>
      <p:sp>
        <p:nvSpPr>
          <p:cNvPr id="3" name="Platshållare för innehåll 2">
            <a:extLst>
              <a:ext uri="{FF2B5EF4-FFF2-40B4-BE49-F238E27FC236}">
                <a16:creationId xmlns:a16="http://schemas.microsoft.com/office/drawing/2014/main" id="{65AC5126-ADEE-4400-8DAD-EAB56A03C2F6}"/>
              </a:ext>
            </a:extLst>
          </p:cNvPr>
          <p:cNvSpPr>
            <a:spLocks noGrp="1"/>
          </p:cNvSpPr>
          <p:nvPr>
            <p:ph sz="half" idx="1"/>
          </p:nvPr>
        </p:nvSpPr>
        <p:spPr>
          <a:xfrm>
            <a:off x="906780" y="2360239"/>
            <a:ext cx="3589020" cy="3447098"/>
          </a:xfrm>
        </p:spPr>
        <p:txBody>
          <a:bodyPr>
            <a:normAutofit fontScale="55000" lnSpcReduction="20000"/>
          </a:bodyPr>
          <a:lstStyle/>
          <a:p>
            <a:pPr marL="0" indent="0">
              <a:buNone/>
            </a:pPr>
            <a:endParaRPr lang="sv-SE" sz="2000" b="1" dirty="0"/>
          </a:p>
          <a:p>
            <a:pPr marL="0" indent="0">
              <a:buNone/>
            </a:pPr>
            <a:r>
              <a:rPr lang="sv-SE" sz="3600" b="1" dirty="0"/>
              <a:t>Tillgångar:</a:t>
            </a:r>
          </a:p>
          <a:p>
            <a:pPr marL="0" indent="0">
              <a:buNone/>
            </a:pPr>
            <a:r>
              <a:rPr lang="sv-SE" sz="3300" dirty="0"/>
              <a:t>Byggnad &amp; mark		      179 297 </a:t>
            </a:r>
          </a:p>
          <a:p>
            <a:pPr marL="0" indent="0">
              <a:buNone/>
            </a:pPr>
            <a:r>
              <a:rPr lang="sv-SE" sz="3300" dirty="0"/>
              <a:t>Andel i samfällighet	   		 7 720</a:t>
            </a:r>
          </a:p>
          <a:p>
            <a:pPr marL="0" indent="0">
              <a:buNone/>
            </a:pPr>
            <a:r>
              <a:rPr lang="sv-SE" sz="3300" dirty="0"/>
              <a:t>Korta fordringar		               95</a:t>
            </a:r>
          </a:p>
          <a:p>
            <a:pPr marL="0" indent="0">
              <a:buNone/>
            </a:pPr>
            <a:r>
              <a:rPr lang="sv-SE" sz="3300" dirty="0"/>
              <a:t>Kassa				    	 7 120</a:t>
            </a:r>
          </a:p>
          <a:p>
            <a:endParaRPr lang="sv-SE" sz="2900" b="1" dirty="0"/>
          </a:p>
          <a:p>
            <a:pPr marL="0" indent="0">
              <a:buNone/>
            </a:pPr>
            <a:endParaRPr lang="sv-SE" sz="2900" b="1" dirty="0"/>
          </a:p>
          <a:p>
            <a:pPr marL="0" indent="0">
              <a:buNone/>
            </a:pPr>
            <a:endParaRPr lang="sv-SE" sz="2900" b="1" dirty="0"/>
          </a:p>
          <a:p>
            <a:pPr marL="0" indent="0">
              <a:buNone/>
            </a:pPr>
            <a:endParaRPr lang="sv-SE" sz="2900" b="1" dirty="0"/>
          </a:p>
          <a:p>
            <a:pPr marL="0" indent="0">
              <a:buNone/>
            </a:pPr>
            <a:r>
              <a:rPr lang="sv-SE" sz="3300" b="1" dirty="0"/>
              <a:t>SUMMA				      194 232</a:t>
            </a:r>
            <a:endParaRPr lang="sv-SE" sz="3300" dirty="0"/>
          </a:p>
        </p:txBody>
      </p:sp>
      <p:pic>
        <p:nvPicPr>
          <p:cNvPr id="7" name="Platshållare för innehåll 6">
            <a:extLst>
              <a:ext uri="{FF2B5EF4-FFF2-40B4-BE49-F238E27FC236}">
                <a16:creationId xmlns:a16="http://schemas.microsoft.com/office/drawing/2014/main" id="{6A835652-89F9-48A2-BC6C-0561008C2060}"/>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3222919" y="1140061"/>
            <a:ext cx="2545762" cy="1505492"/>
          </a:xfrm>
        </p:spPr>
      </p:pic>
      <p:sp>
        <p:nvSpPr>
          <p:cNvPr id="5" name="Platshållare för bildnummer 4">
            <a:extLst>
              <a:ext uri="{FF2B5EF4-FFF2-40B4-BE49-F238E27FC236}">
                <a16:creationId xmlns:a16="http://schemas.microsoft.com/office/drawing/2014/main" id="{78714B5D-6E98-48A1-BE44-21C72C30160B}"/>
              </a:ext>
            </a:extLst>
          </p:cNvPr>
          <p:cNvSpPr>
            <a:spLocks noGrp="1"/>
          </p:cNvSpPr>
          <p:nvPr>
            <p:ph type="sldNum" sz="quarter" idx="12"/>
          </p:nvPr>
        </p:nvSpPr>
        <p:spPr/>
        <p:txBody>
          <a:bodyPr/>
          <a:lstStyle/>
          <a:p>
            <a:fld id="{2F89B3F1-5101-C448-BDD8-E136015A573A}" type="slidenum">
              <a:rPr lang="sv-SE" smtClean="0"/>
              <a:t>6</a:t>
            </a:fld>
            <a:endParaRPr lang="sv-SE" dirty="0"/>
          </a:p>
        </p:txBody>
      </p:sp>
      <p:sp>
        <p:nvSpPr>
          <p:cNvPr id="9" name="Rektangel 8">
            <a:extLst>
              <a:ext uri="{FF2B5EF4-FFF2-40B4-BE49-F238E27FC236}">
                <a16:creationId xmlns:a16="http://schemas.microsoft.com/office/drawing/2014/main" id="{AD56ED35-9BC2-4CDA-B7F4-1EABDE287D1B}"/>
              </a:ext>
            </a:extLst>
          </p:cNvPr>
          <p:cNvSpPr/>
          <p:nvPr/>
        </p:nvSpPr>
        <p:spPr>
          <a:xfrm>
            <a:off x="4648201" y="2360239"/>
            <a:ext cx="3779973" cy="2916183"/>
          </a:xfrm>
          <a:prstGeom prst="rect">
            <a:avLst/>
          </a:prstGeom>
        </p:spPr>
        <p:txBody>
          <a:bodyPr wrap="square">
            <a:spAutoFit/>
          </a:bodyPr>
          <a:lstStyle/>
          <a:p>
            <a:endParaRPr lang="sv-SE" sz="1050" b="1" dirty="0"/>
          </a:p>
          <a:p>
            <a:r>
              <a:rPr lang="sv-SE" sz="2000" b="1" dirty="0"/>
              <a:t>Eget kapital &amp; skulder</a:t>
            </a:r>
          </a:p>
          <a:p>
            <a:r>
              <a:rPr lang="sv-SE" dirty="0"/>
              <a:t>Medlemsinsatser		 114 216</a:t>
            </a:r>
          </a:p>
          <a:p>
            <a:r>
              <a:rPr lang="sv-SE" dirty="0"/>
              <a:t>Fond för underhåll	        		867</a:t>
            </a:r>
          </a:p>
          <a:p>
            <a:r>
              <a:rPr lang="sv-SE" dirty="0"/>
              <a:t>Tidigare års resultat	      2 582</a:t>
            </a:r>
          </a:p>
          <a:p>
            <a:r>
              <a:rPr lang="sv-SE" dirty="0"/>
              <a:t>Årets resultat		     		826</a:t>
            </a:r>
          </a:p>
          <a:p>
            <a:endParaRPr lang="sv-SE" sz="900" dirty="0"/>
          </a:p>
          <a:p>
            <a:r>
              <a:rPr lang="sv-SE" dirty="0"/>
              <a:t>Långfristiga skulder		    73 500</a:t>
            </a:r>
          </a:p>
          <a:p>
            <a:r>
              <a:rPr lang="sv-SE" dirty="0"/>
              <a:t>Kortfristiga skulder		      2 241</a:t>
            </a:r>
          </a:p>
          <a:p>
            <a:endParaRPr lang="sv-SE" dirty="0"/>
          </a:p>
          <a:p>
            <a:r>
              <a:rPr lang="sv-SE" b="1" dirty="0"/>
              <a:t>SUMMA			 	  194 232</a:t>
            </a:r>
          </a:p>
        </p:txBody>
      </p:sp>
      <p:cxnSp>
        <p:nvCxnSpPr>
          <p:cNvPr id="11" name="Rak koppling 10">
            <a:extLst>
              <a:ext uri="{FF2B5EF4-FFF2-40B4-BE49-F238E27FC236}">
                <a16:creationId xmlns:a16="http://schemas.microsoft.com/office/drawing/2014/main" id="{66536326-6C50-4047-B34D-32B17C5916A7}"/>
              </a:ext>
            </a:extLst>
          </p:cNvPr>
          <p:cNvCxnSpPr>
            <a:cxnSpLocks/>
            <a:stCxn id="7" idx="2"/>
          </p:cNvCxnSpPr>
          <p:nvPr/>
        </p:nvCxnSpPr>
        <p:spPr>
          <a:xfrm>
            <a:off x="4495800" y="2645553"/>
            <a:ext cx="0" cy="2630869"/>
          </a:xfrm>
          <a:prstGeom prst="line">
            <a:avLst/>
          </a:prstGeom>
        </p:spPr>
        <p:style>
          <a:lnRef idx="2">
            <a:schemeClr val="accent1"/>
          </a:lnRef>
          <a:fillRef idx="0">
            <a:schemeClr val="accent1"/>
          </a:fillRef>
          <a:effectRef idx="1">
            <a:schemeClr val="accent1"/>
          </a:effectRef>
          <a:fontRef idx="minor">
            <a:schemeClr val="tx1"/>
          </a:fontRef>
        </p:style>
      </p:cxnSp>
      <p:pic>
        <p:nvPicPr>
          <p:cNvPr id="6146" name="Picture 2" descr="C:\Users\Agare\Downloads\Brf Trädgården.jpg">
            <a:extLst>
              <a:ext uri="{FF2B5EF4-FFF2-40B4-BE49-F238E27FC236}">
                <a16:creationId xmlns:a16="http://schemas.microsoft.com/office/drawing/2014/main" id="{81A934F7-79C9-4C3F-A552-9AFFEDF971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996098"/>
            <a:ext cx="2765719" cy="361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606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C61BCE-A0CD-45B2-8486-56490C8935B0}"/>
              </a:ext>
            </a:extLst>
          </p:cNvPr>
          <p:cNvSpPr>
            <a:spLocks noGrp="1"/>
          </p:cNvSpPr>
          <p:nvPr>
            <p:ph type="title"/>
          </p:nvPr>
        </p:nvSpPr>
        <p:spPr/>
        <p:txBody>
          <a:bodyPr>
            <a:normAutofit/>
          </a:bodyPr>
          <a:lstStyle/>
          <a:p>
            <a:r>
              <a:rPr lang="sv-SE" sz="4000" dirty="0"/>
              <a:t>Resultat 2017</a:t>
            </a:r>
          </a:p>
        </p:txBody>
      </p:sp>
      <p:pic>
        <p:nvPicPr>
          <p:cNvPr id="6" name="Platshållare för innehåll 5">
            <a:extLst>
              <a:ext uri="{FF2B5EF4-FFF2-40B4-BE49-F238E27FC236}">
                <a16:creationId xmlns:a16="http://schemas.microsoft.com/office/drawing/2014/main" id="{D56A3F9A-6F35-4AF4-AB90-197F070F4D41}"/>
              </a:ext>
            </a:extLst>
          </p:cNvPr>
          <p:cNvPicPr>
            <a:picLocks noGrp="1" noChangeAspect="1"/>
          </p:cNvPicPr>
          <p:nvPr>
            <p:ph idx="1"/>
          </p:nvPr>
        </p:nvPicPr>
        <p:blipFill>
          <a:blip r:embed="rId2"/>
          <a:stretch>
            <a:fillRect/>
          </a:stretch>
        </p:blipFill>
        <p:spPr>
          <a:xfrm>
            <a:off x="628650" y="2182186"/>
            <a:ext cx="3069801" cy="1096358"/>
          </a:xfrm>
          <a:prstGeom prst="rect">
            <a:avLst/>
          </a:prstGeom>
          <a:pattFill prst="pct60">
            <a:fgClr>
              <a:schemeClr val="accent3"/>
            </a:fgClr>
            <a:bgClr>
              <a:schemeClr val="bg1"/>
            </a:bgClr>
          </a:pattFill>
        </p:spPr>
      </p:pic>
      <p:graphicFrame>
        <p:nvGraphicFramePr>
          <p:cNvPr id="4" name="Diagram 3">
            <a:extLst>
              <a:ext uri="{FF2B5EF4-FFF2-40B4-BE49-F238E27FC236}">
                <a16:creationId xmlns:a16="http://schemas.microsoft.com/office/drawing/2014/main" id="{63F4F83B-E4DA-40BA-AB0D-BB24A02DE32B}"/>
              </a:ext>
            </a:extLst>
          </p:cNvPr>
          <p:cNvGraphicFramePr>
            <a:graphicFrameLocks/>
          </p:cNvGraphicFramePr>
          <p:nvPr>
            <p:extLst>
              <p:ext uri="{D42A27DB-BD31-4B8C-83A1-F6EECF244321}">
                <p14:modId xmlns:p14="http://schemas.microsoft.com/office/powerpoint/2010/main" val="732457644"/>
              </p:ext>
            </p:extLst>
          </p:nvPr>
        </p:nvGraphicFramePr>
        <p:xfrm>
          <a:off x="3882682" y="1417638"/>
          <a:ext cx="4804117" cy="4016278"/>
        </p:xfrm>
        <a:graphic>
          <a:graphicData uri="http://schemas.openxmlformats.org/drawingml/2006/chart">
            <c:chart xmlns:c="http://schemas.openxmlformats.org/drawingml/2006/chart" xmlns:r="http://schemas.openxmlformats.org/officeDocument/2006/relationships" r:id="rId3"/>
          </a:graphicData>
        </a:graphic>
      </p:graphicFrame>
      <p:sp>
        <p:nvSpPr>
          <p:cNvPr id="5" name="Platshållare för bildnummer 4">
            <a:extLst>
              <a:ext uri="{FF2B5EF4-FFF2-40B4-BE49-F238E27FC236}">
                <a16:creationId xmlns:a16="http://schemas.microsoft.com/office/drawing/2014/main" id="{E9A4673C-2C05-48F5-9E04-0695B93EB34E}"/>
              </a:ext>
            </a:extLst>
          </p:cNvPr>
          <p:cNvSpPr>
            <a:spLocks noGrp="1"/>
          </p:cNvSpPr>
          <p:nvPr>
            <p:ph type="sldNum" sz="quarter" idx="12"/>
          </p:nvPr>
        </p:nvSpPr>
        <p:spPr/>
        <p:txBody>
          <a:bodyPr/>
          <a:lstStyle/>
          <a:p>
            <a:fld id="{2F89B3F1-5101-C448-BDD8-E136015A573A}" type="slidenum">
              <a:rPr lang="sv-SE" smtClean="0"/>
              <a:t>7</a:t>
            </a:fld>
            <a:endParaRPr lang="sv-SE" dirty="0"/>
          </a:p>
        </p:txBody>
      </p:sp>
    </p:spTree>
    <p:extLst>
      <p:ext uri="{BB962C8B-B14F-4D97-AF65-F5344CB8AC3E}">
        <p14:creationId xmlns:p14="http://schemas.microsoft.com/office/powerpoint/2010/main" val="643522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3270B600-4A5D-4ED3-A3BC-4C4F02FDB2AA}"/>
              </a:ext>
            </a:extLst>
          </p:cNvPr>
          <p:cNvSpPr>
            <a:spLocks noGrp="1"/>
          </p:cNvSpPr>
          <p:nvPr>
            <p:ph type="sldNum" sz="quarter" idx="12"/>
          </p:nvPr>
        </p:nvSpPr>
        <p:spPr/>
        <p:txBody>
          <a:bodyPr/>
          <a:lstStyle/>
          <a:p>
            <a:fld id="{2F89B3F1-5101-C448-BDD8-E136015A573A}" type="slidenum">
              <a:rPr lang="sv-SE" smtClean="0"/>
              <a:t>8</a:t>
            </a:fld>
            <a:endParaRPr lang="sv-SE" dirty="0"/>
          </a:p>
        </p:txBody>
      </p:sp>
      <p:sp>
        <p:nvSpPr>
          <p:cNvPr id="6" name="Rektangel 5">
            <a:extLst>
              <a:ext uri="{FF2B5EF4-FFF2-40B4-BE49-F238E27FC236}">
                <a16:creationId xmlns:a16="http://schemas.microsoft.com/office/drawing/2014/main" id="{DE284442-7641-4F38-80BB-BBF80EBD0BAD}"/>
              </a:ext>
            </a:extLst>
          </p:cNvPr>
          <p:cNvSpPr/>
          <p:nvPr/>
        </p:nvSpPr>
        <p:spPr>
          <a:xfrm>
            <a:off x="1350498" y="787791"/>
            <a:ext cx="6794696" cy="5089085"/>
          </a:xfrm>
          <a:prstGeom prst="rect">
            <a:avLst/>
          </a:prstGeom>
        </p:spPr>
        <p:txBody>
          <a:bodyPr wrap="square">
            <a:spAutoFit/>
          </a:bodyPr>
          <a:lstStyle/>
          <a:p>
            <a:pPr>
              <a:lnSpc>
                <a:spcPct val="107000"/>
              </a:lnSpc>
              <a:spcAft>
                <a:spcPts val="0"/>
              </a:spcAft>
            </a:pPr>
            <a:r>
              <a:rPr lang="sv-SE" sz="3600" b="1" dirty="0">
                <a:latin typeface="Calibri" panose="020F0502020204030204" pitchFamily="34" charset="0"/>
                <a:ea typeface="Calibri" panose="020F0502020204030204" pitchFamily="34" charset="0"/>
                <a:cs typeface="Times New Roman" panose="02020603050405020304" pitchFamily="18" charset="0"/>
              </a:rPr>
              <a:t>Förslag till vinstdisposition</a:t>
            </a:r>
          </a:p>
          <a:p>
            <a:pPr>
              <a:lnSpc>
                <a:spcPct val="107000"/>
              </a:lnSpc>
              <a:spcAft>
                <a:spcPts val="0"/>
              </a:spcAft>
            </a:pPr>
            <a:endParaRPr lang="sv-SE"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b="1" dirty="0">
                <a:latin typeface="Calibri" panose="020F0502020204030204" pitchFamily="34" charset="0"/>
                <a:ea typeface="Calibri" panose="020F0502020204030204" pitchFamily="34" charset="0"/>
                <a:cs typeface="Times New Roman" panose="02020603050405020304" pitchFamily="18" charset="0"/>
              </a:rPr>
              <a:t>Styrelsen föreslår att till förfogande stående vinstmedel (kronor):</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tabLst>
                <a:tab pos="3510915" algn="r"/>
              </a:tabLst>
            </a:pPr>
            <a:r>
              <a:rPr lang="sv-SE" dirty="0">
                <a:latin typeface="Calibri" panose="020F0502020204030204" pitchFamily="34" charset="0"/>
                <a:ea typeface="Calibri" panose="020F0502020204030204" pitchFamily="34" charset="0"/>
                <a:cs typeface="Times New Roman" panose="02020603050405020304" pitchFamily="18" charset="0"/>
              </a:rPr>
              <a:t>balanserad vinst			2 581 855	</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tabLst>
                <a:tab pos="3510915" algn="r"/>
              </a:tabLst>
            </a:pPr>
            <a:r>
              <a:rPr lang="sv-SE" dirty="0">
                <a:latin typeface="Calibri" panose="020F0502020204030204" pitchFamily="34" charset="0"/>
                <a:ea typeface="Calibri" panose="020F0502020204030204" pitchFamily="34" charset="0"/>
                <a:cs typeface="Times New Roman" panose="02020603050405020304" pitchFamily="18" charset="0"/>
              </a:rPr>
              <a:t>årets vinst			   826 087</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3510915" algn="r"/>
              </a:tabLst>
            </a:pPr>
            <a:r>
              <a:rPr lang="sv-SE" dirty="0">
                <a:latin typeface="Calibri" panose="020F0502020204030204" pitchFamily="34" charset="0"/>
                <a:ea typeface="Calibri" panose="020F0502020204030204" pitchFamily="34" charset="0"/>
                <a:cs typeface="Times New Roman" panose="02020603050405020304" pitchFamily="18" charset="0"/>
              </a:rPr>
              <a:t>			</a:t>
            </a:r>
            <a:r>
              <a:rPr lang="sv-SE" b="1" dirty="0">
                <a:latin typeface="Calibri" panose="020F0502020204030204" pitchFamily="34" charset="0"/>
                <a:ea typeface="Calibri" panose="020F0502020204030204" pitchFamily="34" charset="0"/>
                <a:cs typeface="Times New Roman" panose="02020603050405020304" pitchFamily="18" charset="0"/>
              </a:rPr>
              <a:t>3 407 942</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0"/>
              </a:spcAft>
              <a:tabLst>
                <a:tab pos="3510915" algn="r"/>
              </a:tabLst>
            </a:pPr>
            <a:r>
              <a:rPr lang="sv-SE" dirty="0">
                <a:latin typeface="Calibri" panose="020F0502020204030204" pitchFamily="34" charset="0"/>
                <a:ea typeface="Calibri" panose="020F0502020204030204" pitchFamily="34" charset="0"/>
                <a:cs typeface="Times New Roman" panose="02020603050405020304" pitchFamily="18" charset="0"/>
              </a:rPr>
              <a:t>disponeras så att			   282 600</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tabLst>
                <a:tab pos="3510915" algn="r"/>
              </a:tabLst>
            </a:pPr>
            <a:r>
              <a:rPr lang="sv-SE" dirty="0">
                <a:latin typeface="Calibri" panose="020F0502020204030204" pitchFamily="34" charset="0"/>
                <a:ea typeface="Calibri" panose="020F0502020204030204" pitchFamily="34" charset="0"/>
                <a:cs typeface="Times New Roman" panose="02020603050405020304" pitchFamily="18" charset="0"/>
              </a:rPr>
              <a:t>avsätts i yttre underhållsfond 			3 125 342</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tabLst>
                <a:tab pos="3510915" algn="r"/>
              </a:tabLst>
            </a:pPr>
            <a:r>
              <a:rPr lang="sv-SE" dirty="0">
                <a:latin typeface="Calibri" panose="020F0502020204030204" pitchFamily="34" charset="0"/>
                <a:ea typeface="Calibri" panose="020F0502020204030204" pitchFamily="34" charset="0"/>
                <a:cs typeface="Times New Roman" panose="02020603050405020304" pitchFamily="18" charset="0"/>
              </a:rPr>
              <a:t>i ny räkning överförs	     	</a:t>
            </a:r>
            <a:r>
              <a:rPr lang="sv-SE" b="1" dirty="0">
                <a:latin typeface="Calibri" panose="020F0502020204030204" pitchFamily="34" charset="0"/>
                <a:ea typeface="Calibri" panose="020F0502020204030204" pitchFamily="34" charset="0"/>
                <a:cs typeface="Times New Roman" panose="02020603050405020304" pitchFamily="18" charset="0"/>
              </a:rPr>
              <a:t>3 407 942</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descr="C:\Users\Agare\Downloads\Brf Trädgården.jpg">
            <a:extLst>
              <a:ext uri="{FF2B5EF4-FFF2-40B4-BE49-F238E27FC236}">
                <a16:creationId xmlns:a16="http://schemas.microsoft.com/office/drawing/2014/main" id="{A6B0BCA6-9105-445B-B023-5CCC88D7C9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74" y="6133513"/>
            <a:ext cx="3050124" cy="398281"/>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objekt 10">
            <a:extLst>
              <a:ext uri="{FF2B5EF4-FFF2-40B4-BE49-F238E27FC236}">
                <a16:creationId xmlns:a16="http://schemas.microsoft.com/office/drawing/2014/main" id="{5D881245-B838-425D-B149-E0D6A1A0C342}"/>
              </a:ext>
            </a:extLst>
          </p:cNvPr>
          <p:cNvPicPr>
            <a:picLocks noChangeAspect="1"/>
          </p:cNvPicPr>
          <p:nvPr/>
        </p:nvPicPr>
        <p:blipFill>
          <a:blip r:embed="rId3"/>
          <a:stretch>
            <a:fillRect/>
          </a:stretch>
        </p:blipFill>
        <p:spPr>
          <a:xfrm>
            <a:off x="3094894" y="1346982"/>
            <a:ext cx="1659985" cy="1659985"/>
          </a:xfrm>
          <a:prstGeom prst="rect">
            <a:avLst/>
          </a:prstGeom>
        </p:spPr>
      </p:pic>
    </p:spTree>
    <p:extLst>
      <p:ext uri="{BB962C8B-B14F-4D97-AF65-F5344CB8AC3E}">
        <p14:creationId xmlns:p14="http://schemas.microsoft.com/office/powerpoint/2010/main" val="343331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492607"/>
            <a:ext cx="8229600" cy="829756"/>
          </a:xfrm>
        </p:spPr>
        <p:txBody>
          <a:bodyPr>
            <a:normAutofit fontScale="90000"/>
          </a:bodyPr>
          <a:lstStyle/>
          <a:p>
            <a:r>
              <a:rPr lang="sv-SE" sz="5400" b="1" dirty="0"/>
              <a:t>EY - Revisionsberättelse</a:t>
            </a:r>
          </a:p>
        </p:txBody>
      </p:sp>
      <p:sp>
        <p:nvSpPr>
          <p:cNvPr id="3" name="Platshållare för bildnummer 2"/>
          <p:cNvSpPr>
            <a:spLocks noGrp="1"/>
          </p:cNvSpPr>
          <p:nvPr>
            <p:ph type="sldNum" sz="quarter" idx="12"/>
          </p:nvPr>
        </p:nvSpPr>
        <p:spPr/>
        <p:txBody>
          <a:bodyPr/>
          <a:lstStyle/>
          <a:p>
            <a:fld id="{2F89B3F1-5101-C448-BDD8-E136015A573A}" type="slidenum">
              <a:rPr lang="sv-SE" smtClean="0"/>
              <a:t>9</a:t>
            </a:fld>
            <a:endParaRPr lang="sv-SE" dirty="0"/>
          </a:p>
        </p:txBody>
      </p:sp>
      <p:pic>
        <p:nvPicPr>
          <p:cNvPr id="5" name="Bildobjekt 4" descr="En bild som visar text, dagstidning&#10;&#10;Beskrivning genererad med hög exakthet">
            <a:extLst>
              <a:ext uri="{FF2B5EF4-FFF2-40B4-BE49-F238E27FC236}">
                <a16:creationId xmlns:a16="http://schemas.microsoft.com/office/drawing/2014/main" id="{95F7BEAB-5D9D-4C33-A665-37DD7A942272}"/>
              </a:ext>
            </a:extLst>
          </p:cNvPr>
          <p:cNvPicPr>
            <a:picLocks noChangeAspect="1"/>
          </p:cNvPicPr>
          <p:nvPr/>
        </p:nvPicPr>
        <p:blipFill>
          <a:blip r:embed="rId2"/>
          <a:stretch>
            <a:fillRect/>
          </a:stretch>
        </p:blipFill>
        <p:spPr>
          <a:xfrm>
            <a:off x="846322" y="1322363"/>
            <a:ext cx="7359596" cy="3022685"/>
          </a:xfrm>
          <a:prstGeom prst="rect">
            <a:avLst/>
          </a:prstGeom>
        </p:spPr>
      </p:pic>
      <p:pic>
        <p:nvPicPr>
          <p:cNvPr id="7" name="Bildobjekt 6">
            <a:extLst>
              <a:ext uri="{FF2B5EF4-FFF2-40B4-BE49-F238E27FC236}">
                <a16:creationId xmlns:a16="http://schemas.microsoft.com/office/drawing/2014/main" id="{CC04A381-3D19-48FC-9816-96676A8F7D63}"/>
              </a:ext>
            </a:extLst>
          </p:cNvPr>
          <p:cNvPicPr>
            <a:picLocks noChangeAspect="1"/>
          </p:cNvPicPr>
          <p:nvPr/>
        </p:nvPicPr>
        <p:blipFill>
          <a:blip r:embed="rId3"/>
          <a:stretch>
            <a:fillRect/>
          </a:stretch>
        </p:blipFill>
        <p:spPr>
          <a:xfrm>
            <a:off x="846321" y="4328900"/>
            <a:ext cx="2832841" cy="1903088"/>
          </a:xfrm>
          <a:prstGeom prst="rect">
            <a:avLst/>
          </a:prstGeom>
        </p:spPr>
      </p:pic>
    </p:spTree>
    <p:extLst>
      <p:ext uri="{BB962C8B-B14F-4D97-AF65-F5344CB8AC3E}">
        <p14:creationId xmlns:p14="http://schemas.microsoft.com/office/powerpoint/2010/main" val="282566270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1240</Words>
  <Application>Microsoft Office PowerPoint</Application>
  <PresentationFormat>Bildspel på skärmen (4:3)</PresentationFormat>
  <Paragraphs>292</Paragraphs>
  <Slides>24</Slides>
  <Notes>3</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24</vt:i4>
      </vt:variant>
    </vt:vector>
  </HeadingPairs>
  <TitlesOfParts>
    <vt:vector size="31" baseType="lpstr">
      <vt:lpstr>Arial</vt:lpstr>
      <vt:lpstr>Calibri</vt:lpstr>
      <vt:lpstr>Century Gothic</vt:lpstr>
      <vt:lpstr>Courier New</vt:lpstr>
      <vt:lpstr>Lato</vt:lpstr>
      <vt:lpstr>Times New Roman</vt:lpstr>
      <vt:lpstr>Office-tema</vt:lpstr>
      <vt:lpstr>PowerPoint-presentation</vt:lpstr>
      <vt:lpstr>PowerPoint-presentation</vt:lpstr>
      <vt:lpstr>Ekonomisk strategi</vt:lpstr>
      <vt:lpstr>Förvaltningsberättelse</vt:lpstr>
      <vt:lpstr> Flerårsöversikt</vt:lpstr>
      <vt:lpstr> Balansräkning </vt:lpstr>
      <vt:lpstr>Resultat 2017</vt:lpstr>
      <vt:lpstr>PowerPoint-presentation</vt:lpstr>
      <vt:lpstr>EY - Revisionsberättelse</vt:lpstr>
      <vt:lpstr>Styrelsearvode för 2018</vt:lpstr>
      <vt:lpstr>Förslag på ny styrelse</vt:lpstr>
      <vt:lpstr>Val av revisor</vt:lpstr>
      <vt:lpstr>Val av valberedning</vt:lpstr>
      <vt:lpstr>Förslag om stadgeändring</vt:lpstr>
      <vt:lpstr>Förslag om stadgeändring</vt:lpstr>
      <vt:lpstr>Årsavgift för andrahandsuthyrning</vt:lpstr>
      <vt:lpstr>Staket för våra mellangårdar</vt:lpstr>
      <vt:lpstr>Staket för våra mellangårdar</vt:lpstr>
      <vt:lpstr>PowerPoint-presentation</vt:lpstr>
      <vt:lpstr>               ?</vt:lpstr>
      <vt:lpstr>PowerPoint-presentation</vt:lpstr>
      <vt:lpstr>Ansvarsfördelning-Förvaltning</vt:lpstr>
      <vt:lpstr>Energioptimering och klimatkontroll</vt:lpstr>
      <vt:lpstr>Radonmätning genomförd 20% av lägenheterna – sovrum + vardagsrum på varje vånings-plan närmast hisschakten Resultat: Långt under tillåtna gränsvärden.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Jonas Johnsson</dc:creator>
  <cp:lastModifiedBy>Stiegler Jessica (FFAC)</cp:lastModifiedBy>
  <cp:revision>266</cp:revision>
  <cp:lastPrinted>2018-05-08T11:47:15Z</cp:lastPrinted>
  <dcterms:created xsi:type="dcterms:W3CDTF">2016-05-12T17:18:57Z</dcterms:created>
  <dcterms:modified xsi:type="dcterms:W3CDTF">2018-05-29T07:19:52Z</dcterms:modified>
</cp:coreProperties>
</file>